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88" r:id="rId6"/>
    <p:sldId id="266" r:id="rId7"/>
    <p:sldId id="271" r:id="rId8"/>
    <p:sldId id="269" r:id="rId9"/>
    <p:sldId id="275" r:id="rId10"/>
    <p:sldId id="274" r:id="rId11"/>
    <p:sldId id="277" r:id="rId12"/>
    <p:sldId id="276" r:id="rId13"/>
    <p:sldId id="284" r:id="rId14"/>
    <p:sldId id="273" r:id="rId15"/>
    <p:sldId id="279" r:id="rId16"/>
    <p:sldId id="278" r:id="rId17"/>
    <p:sldId id="280" r:id="rId18"/>
    <p:sldId id="290" r:id="rId19"/>
    <p:sldId id="291" r:id="rId20"/>
    <p:sldId id="292" r:id="rId21"/>
    <p:sldId id="285" r:id="rId22"/>
    <p:sldId id="282" r:id="rId23"/>
    <p:sldId id="283" r:id="rId24"/>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 initials="L" lastIdx="1" clrIdx="0">
    <p:extLst>
      <p:ext uri="{19B8F6BF-5375-455C-9EA6-DF929625EA0E}">
        <p15:presenceInfo xmlns:p15="http://schemas.microsoft.com/office/powerpoint/2012/main" userId="Leno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30691-105F-4824-AFD4-9EEB6D38BC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bg-BG"/>
          </a:p>
        </p:txBody>
      </p:sp>
      <p:sp>
        <p:nvSpPr>
          <p:cNvPr id="3" name="Subtitle 2">
            <a:extLst>
              <a:ext uri="{FF2B5EF4-FFF2-40B4-BE49-F238E27FC236}">
                <a16:creationId xmlns:a16="http://schemas.microsoft.com/office/drawing/2014/main" id="{C03C60E1-79FB-4C67-8D78-FCE2EE32F4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bg-BG"/>
          </a:p>
        </p:txBody>
      </p:sp>
      <p:sp>
        <p:nvSpPr>
          <p:cNvPr id="4" name="Date Placeholder 3">
            <a:extLst>
              <a:ext uri="{FF2B5EF4-FFF2-40B4-BE49-F238E27FC236}">
                <a16:creationId xmlns:a16="http://schemas.microsoft.com/office/drawing/2014/main" id="{99D2A787-87AD-492D-8B5B-AE8C19BE3310}"/>
              </a:ext>
            </a:extLst>
          </p:cNvPr>
          <p:cNvSpPr>
            <a:spLocks noGrp="1"/>
          </p:cNvSpPr>
          <p:nvPr>
            <p:ph type="dt" sz="half" idx="10"/>
          </p:nvPr>
        </p:nvSpPr>
        <p:spPr/>
        <p:txBody>
          <a:bodyPr/>
          <a:lstStyle/>
          <a:p>
            <a:fld id="{0635A648-8D6E-4DCD-B74A-ED08A783E194}" type="datetimeFigureOut">
              <a:rPr lang="bg-BG" smtClean="0"/>
              <a:t>28.9.2020 г.</a:t>
            </a:fld>
            <a:endParaRPr lang="bg-BG"/>
          </a:p>
        </p:txBody>
      </p:sp>
      <p:sp>
        <p:nvSpPr>
          <p:cNvPr id="5" name="Footer Placeholder 4">
            <a:extLst>
              <a:ext uri="{FF2B5EF4-FFF2-40B4-BE49-F238E27FC236}">
                <a16:creationId xmlns:a16="http://schemas.microsoft.com/office/drawing/2014/main" id="{9BA2AC9B-F473-4800-B88A-7B2B555AAB86}"/>
              </a:ext>
            </a:extLst>
          </p:cNvPr>
          <p:cNvSpPr>
            <a:spLocks noGrp="1"/>
          </p:cNvSpPr>
          <p:nvPr>
            <p:ph type="ftr" sz="quarter" idx="11"/>
          </p:nvPr>
        </p:nvSpPr>
        <p:spPr/>
        <p:txBody>
          <a:bodyPr/>
          <a:lstStyle/>
          <a:p>
            <a:endParaRPr lang="bg-BG"/>
          </a:p>
        </p:txBody>
      </p:sp>
      <p:sp>
        <p:nvSpPr>
          <p:cNvPr id="6" name="Slide Number Placeholder 5">
            <a:extLst>
              <a:ext uri="{FF2B5EF4-FFF2-40B4-BE49-F238E27FC236}">
                <a16:creationId xmlns:a16="http://schemas.microsoft.com/office/drawing/2014/main" id="{314C8A39-F139-4FFC-9145-4D648C79DB59}"/>
              </a:ext>
            </a:extLst>
          </p:cNvPr>
          <p:cNvSpPr>
            <a:spLocks noGrp="1"/>
          </p:cNvSpPr>
          <p:nvPr>
            <p:ph type="sldNum" sz="quarter" idx="12"/>
          </p:nvPr>
        </p:nvSpPr>
        <p:spPr/>
        <p:txBody>
          <a:bodyPr/>
          <a:lstStyle/>
          <a:p>
            <a:fld id="{049D5288-D5E6-48F8-B214-44555543CB11}" type="slidenum">
              <a:rPr lang="bg-BG" smtClean="0"/>
              <a:t>‹#›</a:t>
            </a:fld>
            <a:endParaRPr lang="bg-BG"/>
          </a:p>
        </p:txBody>
      </p:sp>
    </p:spTree>
    <p:extLst>
      <p:ext uri="{BB962C8B-B14F-4D97-AF65-F5344CB8AC3E}">
        <p14:creationId xmlns:p14="http://schemas.microsoft.com/office/powerpoint/2010/main" val="1072467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A0D9B-DCEF-4077-B6A1-78B3A0D45EF0}"/>
              </a:ext>
            </a:extLst>
          </p:cNvPr>
          <p:cNvSpPr>
            <a:spLocks noGrp="1"/>
          </p:cNvSpPr>
          <p:nvPr>
            <p:ph type="title"/>
          </p:nvPr>
        </p:nvSpPr>
        <p:spPr/>
        <p:txBody>
          <a:bodyPr/>
          <a:lstStyle/>
          <a:p>
            <a:r>
              <a:rPr lang="en-US"/>
              <a:t>Click to edit Master title style</a:t>
            </a:r>
            <a:endParaRPr lang="bg-BG"/>
          </a:p>
        </p:txBody>
      </p:sp>
      <p:sp>
        <p:nvSpPr>
          <p:cNvPr id="3" name="Vertical Text Placeholder 2">
            <a:extLst>
              <a:ext uri="{FF2B5EF4-FFF2-40B4-BE49-F238E27FC236}">
                <a16:creationId xmlns:a16="http://schemas.microsoft.com/office/drawing/2014/main" id="{E6581BB7-CA7A-4804-A946-5E9DBB12B0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a:extLst>
              <a:ext uri="{FF2B5EF4-FFF2-40B4-BE49-F238E27FC236}">
                <a16:creationId xmlns:a16="http://schemas.microsoft.com/office/drawing/2014/main" id="{934FCEEF-D0D0-456D-A21A-6B04A2E6E994}"/>
              </a:ext>
            </a:extLst>
          </p:cNvPr>
          <p:cNvSpPr>
            <a:spLocks noGrp="1"/>
          </p:cNvSpPr>
          <p:nvPr>
            <p:ph type="dt" sz="half" idx="10"/>
          </p:nvPr>
        </p:nvSpPr>
        <p:spPr/>
        <p:txBody>
          <a:bodyPr/>
          <a:lstStyle/>
          <a:p>
            <a:fld id="{0635A648-8D6E-4DCD-B74A-ED08A783E194}" type="datetimeFigureOut">
              <a:rPr lang="bg-BG" smtClean="0"/>
              <a:t>28.9.2020 г.</a:t>
            </a:fld>
            <a:endParaRPr lang="bg-BG"/>
          </a:p>
        </p:txBody>
      </p:sp>
      <p:sp>
        <p:nvSpPr>
          <p:cNvPr id="5" name="Footer Placeholder 4">
            <a:extLst>
              <a:ext uri="{FF2B5EF4-FFF2-40B4-BE49-F238E27FC236}">
                <a16:creationId xmlns:a16="http://schemas.microsoft.com/office/drawing/2014/main" id="{B851B975-823A-4BDC-8537-6D6D3FB0CA07}"/>
              </a:ext>
            </a:extLst>
          </p:cNvPr>
          <p:cNvSpPr>
            <a:spLocks noGrp="1"/>
          </p:cNvSpPr>
          <p:nvPr>
            <p:ph type="ftr" sz="quarter" idx="11"/>
          </p:nvPr>
        </p:nvSpPr>
        <p:spPr/>
        <p:txBody>
          <a:bodyPr/>
          <a:lstStyle/>
          <a:p>
            <a:endParaRPr lang="bg-BG"/>
          </a:p>
        </p:txBody>
      </p:sp>
      <p:sp>
        <p:nvSpPr>
          <p:cNvPr id="6" name="Slide Number Placeholder 5">
            <a:extLst>
              <a:ext uri="{FF2B5EF4-FFF2-40B4-BE49-F238E27FC236}">
                <a16:creationId xmlns:a16="http://schemas.microsoft.com/office/drawing/2014/main" id="{4C080204-DBB6-4A61-A4D3-03B3AE8D302C}"/>
              </a:ext>
            </a:extLst>
          </p:cNvPr>
          <p:cNvSpPr>
            <a:spLocks noGrp="1"/>
          </p:cNvSpPr>
          <p:nvPr>
            <p:ph type="sldNum" sz="quarter" idx="12"/>
          </p:nvPr>
        </p:nvSpPr>
        <p:spPr/>
        <p:txBody>
          <a:bodyPr/>
          <a:lstStyle/>
          <a:p>
            <a:fld id="{049D5288-D5E6-48F8-B214-44555543CB11}" type="slidenum">
              <a:rPr lang="bg-BG" smtClean="0"/>
              <a:t>‹#›</a:t>
            </a:fld>
            <a:endParaRPr lang="bg-BG"/>
          </a:p>
        </p:txBody>
      </p:sp>
    </p:spTree>
    <p:extLst>
      <p:ext uri="{BB962C8B-B14F-4D97-AF65-F5344CB8AC3E}">
        <p14:creationId xmlns:p14="http://schemas.microsoft.com/office/powerpoint/2010/main" val="2209894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A52D0B-69A0-4C35-AAF1-CC680C9758D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bg-BG"/>
          </a:p>
        </p:txBody>
      </p:sp>
      <p:sp>
        <p:nvSpPr>
          <p:cNvPr id="3" name="Vertical Text Placeholder 2">
            <a:extLst>
              <a:ext uri="{FF2B5EF4-FFF2-40B4-BE49-F238E27FC236}">
                <a16:creationId xmlns:a16="http://schemas.microsoft.com/office/drawing/2014/main" id="{85DE46B5-1BD5-4A8C-872C-7266229B29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a:extLst>
              <a:ext uri="{FF2B5EF4-FFF2-40B4-BE49-F238E27FC236}">
                <a16:creationId xmlns:a16="http://schemas.microsoft.com/office/drawing/2014/main" id="{85CF6D43-F85F-4249-82D6-CF58B7CF0447}"/>
              </a:ext>
            </a:extLst>
          </p:cNvPr>
          <p:cNvSpPr>
            <a:spLocks noGrp="1"/>
          </p:cNvSpPr>
          <p:nvPr>
            <p:ph type="dt" sz="half" idx="10"/>
          </p:nvPr>
        </p:nvSpPr>
        <p:spPr/>
        <p:txBody>
          <a:bodyPr/>
          <a:lstStyle/>
          <a:p>
            <a:fld id="{0635A648-8D6E-4DCD-B74A-ED08A783E194}" type="datetimeFigureOut">
              <a:rPr lang="bg-BG" smtClean="0"/>
              <a:t>28.9.2020 г.</a:t>
            </a:fld>
            <a:endParaRPr lang="bg-BG"/>
          </a:p>
        </p:txBody>
      </p:sp>
      <p:sp>
        <p:nvSpPr>
          <p:cNvPr id="5" name="Footer Placeholder 4">
            <a:extLst>
              <a:ext uri="{FF2B5EF4-FFF2-40B4-BE49-F238E27FC236}">
                <a16:creationId xmlns:a16="http://schemas.microsoft.com/office/drawing/2014/main" id="{3301FEED-BC0A-4738-B66C-D3799B18786C}"/>
              </a:ext>
            </a:extLst>
          </p:cNvPr>
          <p:cNvSpPr>
            <a:spLocks noGrp="1"/>
          </p:cNvSpPr>
          <p:nvPr>
            <p:ph type="ftr" sz="quarter" idx="11"/>
          </p:nvPr>
        </p:nvSpPr>
        <p:spPr/>
        <p:txBody>
          <a:bodyPr/>
          <a:lstStyle/>
          <a:p>
            <a:endParaRPr lang="bg-BG"/>
          </a:p>
        </p:txBody>
      </p:sp>
      <p:sp>
        <p:nvSpPr>
          <p:cNvPr id="6" name="Slide Number Placeholder 5">
            <a:extLst>
              <a:ext uri="{FF2B5EF4-FFF2-40B4-BE49-F238E27FC236}">
                <a16:creationId xmlns:a16="http://schemas.microsoft.com/office/drawing/2014/main" id="{24C4EDE5-63B0-4D63-A9E6-5A2CBF206B9E}"/>
              </a:ext>
            </a:extLst>
          </p:cNvPr>
          <p:cNvSpPr>
            <a:spLocks noGrp="1"/>
          </p:cNvSpPr>
          <p:nvPr>
            <p:ph type="sldNum" sz="quarter" idx="12"/>
          </p:nvPr>
        </p:nvSpPr>
        <p:spPr/>
        <p:txBody>
          <a:bodyPr/>
          <a:lstStyle/>
          <a:p>
            <a:fld id="{049D5288-D5E6-48F8-B214-44555543CB11}" type="slidenum">
              <a:rPr lang="bg-BG" smtClean="0"/>
              <a:t>‹#›</a:t>
            </a:fld>
            <a:endParaRPr lang="bg-BG"/>
          </a:p>
        </p:txBody>
      </p:sp>
    </p:spTree>
    <p:extLst>
      <p:ext uri="{BB962C8B-B14F-4D97-AF65-F5344CB8AC3E}">
        <p14:creationId xmlns:p14="http://schemas.microsoft.com/office/powerpoint/2010/main" val="2181181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84C65-E7B4-4396-A51B-159347DEAE75}"/>
              </a:ext>
            </a:extLst>
          </p:cNvPr>
          <p:cNvSpPr>
            <a:spLocks noGrp="1"/>
          </p:cNvSpPr>
          <p:nvPr>
            <p:ph type="title"/>
          </p:nvPr>
        </p:nvSpPr>
        <p:spPr/>
        <p:txBody>
          <a:bodyPr/>
          <a:lstStyle/>
          <a:p>
            <a:r>
              <a:rPr lang="en-US"/>
              <a:t>Click to edit Master title style</a:t>
            </a:r>
            <a:endParaRPr lang="bg-BG"/>
          </a:p>
        </p:txBody>
      </p:sp>
      <p:sp>
        <p:nvSpPr>
          <p:cNvPr id="3" name="Content Placeholder 2">
            <a:extLst>
              <a:ext uri="{FF2B5EF4-FFF2-40B4-BE49-F238E27FC236}">
                <a16:creationId xmlns:a16="http://schemas.microsoft.com/office/drawing/2014/main" id="{33AD82CB-FEEB-4CAD-B37E-6D2A5EAFFB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a:extLst>
              <a:ext uri="{FF2B5EF4-FFF2-40B4-BE49-F238E27FC236}">
                <a16:creationId xmlns:a16="http://schemas.microsoft.com/office/drawing/2014/main" id="{473AF150-9E0F-4913-B928-60E381D071F9}"/>
              </a:ext>
            </a:extLst>
          </p:cNvPr>
          <p:cNvSpPr>
            <a:spLocks noGrp="1"/>
          </p:cNvSpPr>
          <p:nvPr>
            <p:ph type="dt" sz="half" idx="10"/>
          </p:nvPr>
        </p:nvSpPr>
        <p:spPr/>
        <p:txBody>
          <a:bodyPr/>
          <a:lstStyle/>
          <a:p>
            <a:fld id="{0635A648-8D6E-4DCD-B74A-ED08A783E194}" type="datetimeFigureOut">
              <a:rPr lang="bg-BG" smtClean="0"/>
              <a:t>28.9.2020 г.</a:t>
            </a:fld>
            <a:endParaRPr lang="bg-BG"/>
          </a:p>
        </p:txBody>
      </p:sp>
      <p:sp>
        <p:nvSpPr>
          <p:cNvPr id="5" name="Footer Placeholder 4">
            <a:extLst>
              <a:ext uri="{FF2B5EF4-FFF2-40B4-BE49-F238E27FC236}">
                <a16:creationId xmlns:a16="http://schemas.microsoft.com/office/drawing/2014/main" id="{50DA7C37-F1E4-4884-9DEF-647A948C5434}"/>
              </a:ext>
            </a:extLst>
          </p:cNvPr>
          <p:cNvSpPr>
            <a:spLocks noGrp="1"/>
          </p:cNvSpPr>
          <p:nvPr>
            <p:ph type="ftr" sz="quarter" idx="11"/>
          </p:nvPr>
        </p:nvSpPr>
        <p:spPr/>
        <p:txBody>
          <a:bodyPr/>
          <a:lstStyle/>
          <a:p>
            <a:endParaRPr lang="bg-BG"/>
          </a:p>
        </p:txBody>
      </p:sp>
      <p:sp>
        <p:nvSpPr>
          <p:cNvPr id="6" name="Slide Number Placeholder 5">
            <a:extLst>
              <a:ext uri="{FF2B5EF4-FFF2-40B4-BE49-F238E27FC236}">
                <a16:creationId xmlns:a16="http://schemas.microsoft.com/office/drawing/2014/main" id="{F1524D0F-5D0E-465C-A90A-06E570F12A64}"/>
              </a:ext>
            </a:extLst>
          </p:cNvPr>
          <p:cNvSpPr>
            <a:spLocks noGrp="1"/>
          </p:cNvSpPr>
          <p:nvPr>
            <p:ph type="sldNum" sz="quarter" idx="12"/>
          </p:nvPr>
        </p:nvSpPr>
        <p:spPr/>
        <p:txBody>
          <a:bodyPr/>
          <a:lstStyle/>
          <a:p>
            <a:fld id="{049D5288-D5E6-48F8-B214-44555543CB11}" type="slidenum">
              <a:rPr lang="bg-BG" smtClean="0"/>
              <a:t>‹#›</a:t>
            </a:fld>
            <a:endParaRPr lang="bg-BG"/>
          </a:p>
        </p:txBody>
      </p:sp>
    </p:spTree>
    <p:extLst>
      <p:ext uri="{BB962C8B-B14F-4D97-AF65-F5344CB8AC3E}">
        <p14:creationId xmlns:p14="http://schemas.microsoft.com/office/powerpoint/2010/main" val="4110775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723AD-1F38-4D6E-BA3A-3454C890DF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bg-BG"/>
          </a:p>
        </p:txBody>
      </p:sp>
      <p:sp>
        <p:nvSpPr>
          <p:cNvPr id="3" name="Text Placeholder 2">
            <a:extLst>
              <a:ext uri="{FF2B5EF4-FFF2-40B4-BE49-F238E27FC236}">
                <a16:creationId xmlns:a16="http://schemas.microsoft.com/office/drawing/2014/main" id="{443911A2-9653-4E4D-8F44-3DFE635927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341CC4-9F30-49E8-8846-803C1FA88898}"/>
              </a:ext>
            </a:extLst>
          </p:cNvPr>
          <p:cNvSpPr>
            <a:spLocks noGrp="1"/>
          </p:cNvSpPr>
          <p:nvPr>
            <p:ph type="dt" sz="half" idx="10"/>
          </p:nvPr>
        </p:nvSpPr>
        <p:spPr/>
        <p:txBody>
          <a:bodyPr/>
          <a:lstStyle/>
          <a:p>
            <a:fld id="{0635A648-8D6E-4DCD-B74A-ED08A783E194}" type="datetimeFigureOut">
              <a:rPr lang="bg-BG" smtClean="0"/>
              <a:t>28.9.2020 г.</a:t>
            </a:fld>
            <a:endParaRPr lang="bg-BG"/>
          </a:p>
        </p:txBody>
      </p:sp>
      <p:sp>
        <p:nvSpPr>
          <p:cNvPr id="5" name="Footer Placeholder 4">
            <a:extLst>
              <a:ext uri="{FF2B5EF4-FFF2-40B4-BE49-F238E27FC236}">
                <a16:creationId xmlns:a16="http://schemas.microsoft.com/office/drawing/2014/main" id="{C7D9C1A4-5BA5-4C93-AD73-45DF18AAFAE2}"/>
              </a:ext>
            </a:extLst>
          </p:cNvPr>
          <p:cNvSpPr>
            <a:spLocks noGrp="1"/>
          </p:cNvSpPr>
          <p:nvPr>
            <p:ph type="ftr" sz="quarter" idx="11"/>
          </p:nvPr>
        </p:nvSpPr>
        <p:spPr/>
        <p:txBody>
          <a:bodyPr/>
          <a:lstStyle/>
          <a:p>
            <a:endParaRPr lang="bg-BG"/>
          </a:p>
        </p:txBody>
      </p:sp>
      <p:sp>
        <p:nvSpPr>
          <p:cNvPr id="6" name="Slide Number Placeholder 5">
            <a:extLst>
              <a:ext uri="{FF2B5EF4-FFF2-40B4-BE49-F238E27FC236}">
                <a16:creationId xmlns:a16="http://schemas.microsoft.com/office/drawing/2014/main" id="{52A55A78-7512-475A-AA3F-8C739FB5D105}"/>
              </a:ext>
            </a:extLst>
          </p:cNvPr>
          <p:cNvSpPr>
            <a:spLocks noGrp="1"/>
          </p:cNvSpPr>
          <p:nvPr>
            <p:ph type="sldNum" sz="quarter" idx="12"/>
          </p:nvPr>
        </p:nvSpPr>
        <p:spPr/>
        <p:txBody>
          <a:bodyPr/>
          <a:lstStyle/>
          <a:p>
            <a:fld id="{049D5288-D5E6-48F8-B214-44555543CB11}" type="slidenum">
              <a:rPr lang="bg-BG" smtClean="0"/>
              <a:t>‹#›</a:t>
            </a:fld>
            <a:endParaRPr lang="bg-BG"/>
          </a:p>
        </p:txBody>
      </p:sp>
    </p:spTree>
    <p:extLst>
      <p:ext uri="{BB962C8B-B14F-4D97-AF65-F5344CB8AC3E}">
        <p14:creationId xmlns:p14="http://schemas.microsoft.com/office/powerpoint/2010/main" val="1793924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55EB4-62F3-4E97-9653-36AEEBA3DAC9}"/>
              </a:ext>
            </a:extLst>
          </p:cNvPr>
          <p:cNvSpPr>
            <a:spLocks noGrp="1"/>
          </p:cNvSpPr>
          <p:nvPr>
            <p:ph type="title"/>
          </p:nvPr>
        </p:nvSpPr>
        <p:spPr/>
        <p:txBody>
          <a:bodyPr/>
          <a:lstStyle/>
          <a:p>
            <a:r>
              <a:rPr lang="en-US"/>
              <a:t>Click to edit Master title style</a:t>
            </a:r>
            <a:endParaRPr lang="bg-BG"/>
          </a:p>
        </p:txBody>
      </p:sp>
      <p:sp>
        <p:nvSpPr>
          <p:cNvPr id="3" name="Content Placeholder 2">
            <a:extLst>
              <a:ext uri="{FF2B5EF4-FFF2-40B4-BE49-F238E27FC236}">
                <a16:creationId xmlns:a16="http://schemas.microsoft.com/office/drawing/2014/main" id="{F2991FA5-EBD2-408E-A635-3AE85B845F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Content Placeholder 3">
            <a:extLst>
              <a:ext uri="{FF2B5EF4-FFF2-40B4-BE49-F238E27FC236}">
                <a16:creationId xmlns:a16="http://schemas.microsoft.com/office/drawing/2014/main" id="{09CEF3E8-B063-48A3-B547-1AABE851C4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Date Placeholder 4">
            <a:extLst>
              <a:ext uri="{FF2B5EF4-FFF2-40B4-BE49-F238E27FC236}">
                <a16:creationId xmlns:a16="http://schemas.microsoft.com/office/drawing/2014/main" id="{75139954-0DFA-4A89-8776-A9BD6F924F63}"/>
              </a:ext>
            </a:extLst>
          </p:cNvPr>
          <p:cNvSpPr>
            <a:spLocks noGrp="1"/>
          </p:cNvSpPr>
          <p:nvPr>
            <p:ph type="dt" sz="half" idx="10"/>
          </p:nvPr>
        </p:nvSpPr>
        <p:spPr/>
        <p:txBody>
          <a:bodyPr/>
          <a:lstStyle/>
          <a:p>
            <a:fld id="{0635A648-8D6E-4DCD-B74A-ED08A783E194}" type="datetimeFigureOut">
              <a:rPr lang="bg-BG" smtClean="0"/>
              <a:t>28.9.2020 г.</a:t>
            </a:fld>
            <a:endParaRPr lang="bg-BG"/>
          </a:p>
        </p:txBody>
      </p:sp>
      <p:sp>
        <p:nvSpPr>
          <p:cNvPr id="6" name="Footer Placeholder 5">
            <a:extLst>
              <a:ext uri="{FF2B5EF4-FFF2-40B4-BE49-F238E27FC236}">
                <a16:creationId xmlns:a16="http://schemas.microsoft.com/office/drawing/2014/main" id="{495B31AB-F3D0-4063-9655-BBD3AE7C2423}"/>
              </a:ext>
            </a:extLst>
          </p:cNvPr>
          <p:cNvSpPr>
            <a:spLocks noGrp="1"/>
          </p:cNvSpPr>
          <p:nvPr>
            <p:ph type="ftr" sz="quarter" idx="11"/>
          </p:nvPr>
        </p:nvSpPr>
        <p:spPr/>
        <p:txBody>
          <a:bodyPr/>
          <a:lstStyle/>
          <a:p>
            <a:endParaRPr lang="bg-BG"/>
          </a:p>
        </p:txBody>
      </p:sp>
      <p:sp>
        <p:nvSpPr>
          <p:cNvPr id="7" name="Slide Number Placeholder 6">
            <a:extLst>
              <a:ext uri="{FF2B5EF4-FFF2-40B4-BE49-F238E27FC236}">
                <a16:creationId xmlns:a16="http://schemas.microsoft.com/office/drawing/2014/main" id="{2054C80A-8EAD-4B93-9CDB-44829D2AFBBE}"/>
              </a:ext>
            </a:extLst>
          </p:cNvPr>
          <p:cNvSpPr>
            <a:spLocks noGrp="1"/>
          </p:cNvSpPr>
          <p:nvPr>
            <p:ph type="sldNum" sz="quarter" idx="12"/>
          </p:nvPr>
        </p:nvSpPr>
        <p:spPr/>
        <p:txBody>
          <a:bodyPr/>
          <a:lstStyle/>
          <a:p>
            <a:fld id="{049D5288-D5E6-48F8-B214-44555543CB11}" type="slidenum">
              <a:rPr lang="bg-BG" smtClean="0"/>
              <a:t>‹#›</a:t>
            </a:fld>
            <a:endParaRPr lang="bg-BG"/>
          </a:p>
        </p:txBody>
      </p:sp>
    </p:spTree>
    <p:extLst>
      <p:ext uri="{BB962C8B-B14F-4D97-AF65-F5344CB8AC3E}">
        <p14:creationId xmlns:p14="http://schemas.microsoft.com/office/powerpoint/2010/main" val="2033470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EEE91-4AAE-4681-8889-A2FD8D838826}"/>
              </a:ext>
            </a:extLst>
          </p:cNvPr>
          <p:cNvSpPr>
            <a:spLocks noGrp="1"/>
          </p:cNvSpPr>
          <p:nvPr>
            <p:ph type="title"/>
          </p:nvPr>
        </p:nvSpPr>
        <p:spPr>
          <a:xfrm>
            <a:off x="839788" y="365125"/>
            <a:ext cx="10515600" cy="1325563"/>
          </a:xfrm>
        </p:spPr>
        <p:txBody>
          <a:bodyPr/>
          <a:lstStyle/>
          <a:p>
            <a:r>
              <a:rPr lang="en-US"/>
              <a:t>Click to edit Master title style</a:t>
            </a:r>
            <a:endParaRPr lang="bg-BG"/>
          </a:p>
        </p:txBody>
      </p:sp>
      <p:sp>
        <p:nvSpPr>
          <p:cNvPr id="3" name="Text Placeholder 2">
            <a:extLst>
              <a:ext uri="{FF2B5EF4-FFF2-40B4-BE49-F238E27FC236}">
                <a16:creationId xmlns:a16="http://schemas.microsoft.com/office/drawing/2014/main" id="{D27B4352-4D2B-4DAD-AAED-70B5CC178C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B99D3C-B783-4FF3-BA6F-60D21EBDDB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Text Placeholder 4">
            <a:extLst>
              <a:ext uri="{FF2B5EF4-FFF2-40B4-BE49-F238E27FC236}">
                <a16:creationId xmlns:a16="http://schemas.microsoft.com/office/drawing/2014/main" id="{C3CF5251-463B-458F-B796-56F27BC1F6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67D485-709E-4202-8F3A-D963CA5538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7" name="Date Placeholder 6">
            <a:extLst>
              <a:ext uri="{FF2B5EF4-FFF2-40B4-BE49-F238E27FC236}">
                <a16:creationId xmlns:a16="http://schemas.microsoft.com/office/drawing/2014/main" id="{8974290A-A9DF-4562-9077-5C05B7715C5A}"/>
              </a:ext>
            </a:extLst>
          </p:cNvPr>
          <p:cNvSpPr>
            <a:spLocks noGrp="1"/>
          </p:cNvSpPr>
          <p:nvPr>
            <p:ph type="dt" sz="half" idx="10"/>
          </p:nvPr>
        </p:nvSpPr>
        <p:spPr/>
        <p:txBody>
          <a:bodyPr/>
          <a:lstStyle/>
          <a:p>
            <a:fld id="{0635A648-8D6E-4DCD-B74A-ED08A783E194}" type="datetimeFigureOut">
              <a:rPr lang="bg-BG" smtClean="0"/>
              <a:t>28.9.2020 г.</a:t>
            </a:fld>
            <a:endParaRPr lang="bg-BG"/>
          </a:p>
        </p:txBody>
      </p:sp>
      <p:sp>
        <p:nvSpPr>
          <p:cNvPr id="8" name="Footer Placeholder 7">
            <a:extLst>
              <a:ext uri="{FF2B5EF4-FFF2-40B4-BE49-F238E27FC236}">
                <a16:creationId xmlns:a16="http://schemas.microsoft.com/office/drawing/2014/main" id="{5AE4E08E-3482-48B5-9436-50300E74DAEE}"/>
              </a:ext>
            </a:extLst>
          </p:cNvPr>
          <p:cNvSpPr>
            <a:spLocks noGrp="1"/>
          </p:cNvSpPr>
          <p:nvPr>
            <p:ph type="ftr" sz="quarter" idx="11"/>
          </p:nvPr>
        </p:nvSpPr>
        <p:spPr/>
        <p:txBody>
          <a:bodyPr/>
          <a:lstStyle/>
          <a:p>
            <a:endParaRPr lang="bg-BG"/>
          </a:p>
        </p:txBody>
      </p:sp>
      <p:sp>
        <p:nvSpPr>
          <p:cNvPr id="9" name="Slide Number Placeholder 8">
            <a:extLst>
              <a:ext uri="{FF2B5EF4-FFF2-40B4-BE49-F238E27FC236}">
                <a16:creationId xmlns:a16="http://schemas.microsoft.com/office/drawing/2014/main" id="{4315018F-9C18-474F-A7A6-1003246432FE}"/>
              </a:ext>
            </a:extLst>
          </p:cNvPr>
          <p:cNvSpPr>
            <a:spLocks noGrp="1"/>
          </p:cNvSpPr>
          <p:nvPr>
            <p:ph type="sldNum" sz="quarter" idx="12"/>
          </p:nvPr>
        </p:nvSpPr>
        <p:spPr/>
        <p:txBody>
          <a:bodyPr/>
          <a:lstStyle/>
          <a:p>
            <a:fld id="{049D5288-D5E6-48F8-B214-44555543CB11}" type="slidenum">
              <a:rPr lang="bg-BG" smtClean="0"/>
              <a:t>‹#›</a:t>
            </a:fld>
            <a:endParaRPr lang="bg-BG"/>
          </a:p>
        </p:txBody>
      </p:sp>
    </p:spTree>
    <p:extLst>
      <p:ext uri="{BB962C8B-B14F-4D97-AF65-F5344CB8AC3E}">
        <p14:creationId xmlns:p14="http://schemas.microsoft.com/office/powerpoint/2010/main" val="2693031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89929-A628-418F-A4D9-268A59AAAABE}"/>
              </a:ext>
            </a:extLst>
          </p:cNvPr>
          <p:cNvSpPr>
            <a:spLocks noGrp="1"/>
          </p:cNvSpPr>
          <p:nvPr>
            <p:ph type="title"/>
          </p:nvPr>
        </p:nvSpPr>
        <p:spPr/>
        <p:txBody>
          <a:bodyPr/>
          <a:lstStyle/>
          <a:p>
            <a:r>
              <a:rPr lang="en-US"/>
              <a:t>Click to edit Master title style</a:t>
            </a:r>
            <a:endParaRPr lang="bg-BG"/>
          </a:p>
        </p:txBody>
      </p:sp>
      <p:sp>
        <p:nvSpPr>
          <p:cNvPr id="3" name="Date Placeholder 2">
            <a:extLst>
              <a:ext uri="{FF2B5EF4-FFF2-40B4-BE49-F238E27FC236}">
                <a16:creationId xmlns:a16="http://schemas.microsoft.com/office/drawing/2014/main" id="{134D7E6E-711F-4B65-BAF4-41C78CDB5446}"/>
              </a:ext>
            </a:extLst>
          </p:cNvPr>
          <p:cNvSpPr>
            <a:spLocks noGrp="1"/>
          </p:cNvSpPr>
          <p:nvPr>
            <p:ph type="dt" sz="half" idx="10"/>
          </p:nvPr>
        </p:nvSpPr>
        <p:spPr/>
        <p:txBody>
          <a:bodyPr/>
          <a:lstStyle/>
          <a:p>
            <a:fld id="{0635A648-8D6E-4DCD-B74A-ED08A783E194}" type="datetimeFigureOut">
              <a:rPr lang="bg-BG" smtClean="0"/>
              <a:t>28.9.2020 г.</a:t>
            </a:fld>
            <a:endParaRPr lang="bg-BG"/>
          </a:p>
        </p:txBody>
      </p:sp>
      <p:sp>
        <p:nvSpPr>
          <p:cNvPr id="4" name="Footer Placeholder 3">
            <a:extLst>
              <a:ext uri="{FF2B5EF4-FFF2-40B4-BE49-F238E27FC236}">
                <a16:creationId xmlns:a16="http://schemas.microsoft.com/office/drawing/2014/main" id="{7E05120F-7AF2-4A85-A691-476CE68DF4EF}"/>
              </a:ext>
            </a:extLst>
          </p:cNvPr>
          <p:cNvSpPr>
            <a:spLocks noGrp="1"/>
          </p:cNvSpPr>
          <p:nvPr>
            <p:ph type="ftr" sz="quarter" idx="11"/>
          </p:nvPr>
        </p:nvSpPr>
        <p:spPr/>
        <p:txBody>
          <a:bodyPr/>
          <a:lstStyle/>
          <a:p>
            <a:endParaRPr lang="bg-BG"/>
          </a:p>
        </p:txBody>
      </p:sp>
      <p:sp>
        <p:nvSpPr>
          <p:cNvPr id="5" name="Slide Number Placeholder 4">
            <a:extLst>
              <a:ext uri="{FF2B5EF4-FFF2-40B4-BE49-F238E27FC236}">
                <a16:creationId xmlns:a16="http://schemas.microsoft.com/office/drawing/2014/main" id="{F2E0920F-B7B8-45B5-87A7-1CEC9A98A28B}"/>
              </a:ext>
            </a:extLst>
          </p:cNvPr>
          <p:cNvSpPr>
            <a:spLocks noGrp="1"/>
          </p:cNvSpPr>
          <p:nvPr>
            <p:ph type="sldNum" sz="quarter" idx="12"/>
          </p:nvPr>
        </p:nvSpPr>
        <p:spPr/>
        <p:txBody>
          <a:bodyPr/>
          <a:lstStyle/>
          <a:p>
            <a:fld id="{049D5288-D5E6-48F8-B214-44555543CB11}" type="slidenum">
              <a:rPr lang="bg-BG" smtClean="0"/>
              <a:t>‹#›</a:t>
            </a:fld>
            <a:endParaRPr lang="bg-BG"/>
          </a:p>
        </p:txBody>
      </p:sp>
    </p:spTree>
    <p:extLst>
      <p:ext uri="{BB962C8B-B14F-4D97-AF65-F5344CB8AC3E}">
        <p14:creationId xmlns:p14="http://schemas.microsoft.com/office/powerpoint/2010/main" val="2623682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BE0898-3BDE-4157-B04A-C612326AA347}"/>
              </a:ext>
            </a:extLst>
          </p:cNvPr>
          <p:cNvSpPr>
            <a:spLocks noGrp="1"/>
          </p:cNvSpPr>
          <p:nvPr>
            <p:ph type="dt" sz="half" idx="10"/>
          </p:nvPr>
        </p:nvSpPr>
        <p:spPr/>
        <p:txBody>
          <a:bodyPr/>
          <a:lstStyle/>
          <a:p>
            <a:fld id="{0635A648-8D6E-4DCD-B74A-ED08A783E194}" type="datetimeFigureOut">
              <a:rPr lang="bg-BG" smtClean="0"/>
              <a:t>28.9.2020 г.</a:t>
            </a:fld>
            <a:endParaRPr lang="bg-BG"/>
          </a:p>
        </p:txBody>
      </p:sp>
      <p:sp>
        <p:nvSpPr>
          <p:cNvPr id="3" name="Footer Placeholder 2">
            <a:extLst>
              <a:ext uri="{FF2B5EF4-FFF2-40B4-BE49-F238E27FC236}">
                <a16:creationId xmlns:a16="http://schemas.microsoft.com/office/drawing/2014/main" id="{D9DF6520-12C0-4FA5-AF7A-C738AFDB8A24}"/>
              </a:ext>
            </a:extLst>
          </p:cNvPr>
          <p:cNvSpPr>
            <a:spLocks noGrp="1"/>
          </p:cNvSpPr>
          <p:nvPr>
            <p:ph type="ftr" sz="quarter" idx="11"/>
          </p:nvPr>
        </p:nvSpPr>
        <p:spPr/>
        <p:txBody>
          <a:bodyPr/>
          <a:lstStyle/>
          <a:p>
            <a:endParaRPr lang="bg-BG"/>
          </a:p>
        </p:txBody>
      </p:sp>
      <p:sp>
        <p:nvSpPr>
          <p:cNvPr id="4" name="Slide Number Placeholder 3">
            <a:extLst>
              <a:ext uri="{FF2B5EF4-FFF2-40B4-BE49-F238E27FC236}">
                <a16:creationId xmlns:a16="http://schemas.microsoft.com/office/drawing/2014/main" id="{FB123DD7-1C05-4E4D-94DF-97C3619B83D2}"/>
              </a:ext>
            </a:extLst>
          </p:cNvPr>
          <p:cNvSpPr>
            <a:spLocks noGrp="1"/>
          </p:cNvSpPr>
          <p:nvPr>
            <p:ph type="sldNum" sz="quarter" idx="12"/>
          </p:nvPr>
        </p:nvSpPr>
        <p:spPr/>
        <p:txBody>
          <a:bodyPr/>
          <a:lstStyle/>
          <a:p>
            <a:fld id="{049D5288-D5E6-48F8-B214-44555543CB11}" type="slidenum">
              <a:rPr lang="bg-BG" smtClean="0"/>
              <a:t>‹#›</a:t>
            </a:fld>
            <a:endParaRPr lang="bg-BG"/>
          </a:p>
        </p:txBody>
      </p:sp>
    </p:spTree>
    <p:extLst>
      <p:ext uri="{BB962C8B-B14F-4D97-AF65-F5344CB8AC3E}">
        <p14:creationId xmlns:p14="http://schemas.microsoft.com/office/powerpoint/2010/main" val="939498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EFA02-94C2-48BC-9F39-DEEC9F4619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bg-BG"/>
          </a:p>
        </p:txBody>
      </p:sp>
      <p:sp>
        <p:nvSpPr>
          <p:cNvPr id="3" name="Content Placeholder 2">
            <a:extLst>
              <a:ext uri="{FF2B5EF4-FFF2-40B4-BE49-F238E27FC236}">
                <a16:creationId xmlns:a16="http://schemas.microsoft.com/office/drawing/2014/main" id="{302FDE20-77E6-4F48-85AC-10E3EC4A01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Text Placeholder 3">
            <a:extLst>
              <a:ext uri="{FF2B5EF4-FFF2-40B4-BE49-F238E27FC236}">
                <a16:creationId xmlns:a16="http://schemas.microsoft.com/office/drawing/2014/main" id="{E984FA75-A9F6-4A7F-9837-56A55FE73D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0F520E-9F09-40ED-B77C-9B440B0B2582}"/>
              </a:ext>
            </a:extLst>
          </p:cNvPr>
          <p:cNvSpPr>
            <a:spLocks noGrp="1"/>
          </p:cNvSpPr>
          <p:nvPr>
            <p:ph type="dt" sz="half" idx="10"/>
          </p:nvPr>
        </p:nvSpPr>
        <p:spPr/>
        <p:txBody>
          <a:bodyPr/>
          <a:lstStyle/>
          <a:p>
            <a:fld id="{0635A648-8D6E-4DCD-B74A-ED08A783E194}" type="datetimeFigureOut">
              <a:rPr lang="bg-BG" smtClean="0"/>
              <a:t>28.9.2020 г.</a:t>
            </a:fld>
            <a:endParaRPr lang="bg-BG"/>
          </a:p>
        </p:txBody>
      </p:sp>
      <p:sp>
        <p:nvSpPr>
          <p:cNvPr id="6" name="Footer Placeholder 5">
            <a:extLst>
              <a:ext uri="{FF2B5EF4-FFF2-40B4-BE49-F238E27FC236}">
                <a16:creationId xmlns:a16="http://schemas.microsoft.com/office/drawing/2014/main" id="{75A2FA06-6681-4697-A8A3-73417378C88D}"/>
              </a:ext>
            </a:extLst>
          </p:cNvPr>
          <p:cNvSpPr>
            <a:spLocks noGrp="1"/>
          </p:cNvSpPr>
          <p:nvPr>
            <p:ph type="ftr" sz="quarter" idx="11"/>
          </p:nvPr>
        </p:nvSpPr>
        <p:spPr/>
        <p:txBody>
          <a:bodyPr/>
          <a:lstStyle/>
          <a:p>
            <a:endParaRPr lang="bg-BG"/>
          </a:p>
        </p:txBody>
      </p:sp>
      <p:sp>
        <p:nvSpPr>
          <p:cNvPr id="7" name="Slide Number Placeholder 6">
            <a:extLst>
              <a:ext uri="{FF2B5EF4-FFF2-40B4-BE49-F238E27FC236}">
                <a16:creationId xmlns:a16="http://schemas.microsoft.com/office/drawing/2014/main" id="{1C2308B8-FC72-48E9-8107-2A3407831DD6}"/>
              </a:ext>
            </a:extLst>
          </p:cNvPr>
          <p:cNvSpPr>
            <a:spLocks noGrp="1"/>
          </p:cNvSpPr>
          <p:nvPr>
            <p:ph type="sldNum" sz="quarter" idx="12"/>
          </p:nvPr>
        </p:nvSpPr>
        <p:spPr/>
        <p:txBody>
          <a:bodyPr/>
          <a:lstStyle/>
          <a:p>
            <a:fld id="{049D5288-D5E6-48F8-B214-44555543CB11}" type="slidenum">
              <a:rPr lang="bg-BG" smtClean="0"/>
              <a:t>‹#›</a:t>
            </a:fld>
            <a:endParaRPr lang="bg-BG"/>
          </a:p>
        </p:txBody>
      </p:sp>
    </p:spTree>
    <p:extLst>
      <p:ext uri="{BB962C8B-B14F-4D97-AF65-F5344CB8AC3E}">
        <p14:creationId xmlns:p14="http://schemas.microsoft.com/office/powerpoint/2010/main" val="3064659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C37F7-993F-4FAE-AA73-619A704335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bg-BG"/>
          </a:p>
        </p:txBody>
      </p:sp>
      <p:sp>
        <p:nvSpPr>
          <p:cNvPr id="3" name="Picture Placeholder 2">
            <a:extLst>
              <a:ext uri="{FF2B5EF4-FFF2-40B4-BE49-F238E27FC236}">
                <a16:creationId xmlns:a16="http://schemas.microsoft.com/office/drawing/2014/main" id="{4B5E7608-B15E-427C-B719-094965D219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a:extLst>
              <a:ext uri="{FF2B5EF4-FFF2-40B4-BE49-F238E27FC236}">
                <a16:creationId xmlns:a16="http://schemas.microsoft.com/office/drawing/2014/main" id="{8F3A757E-84F7-422D-B6C8-7783E32FD8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AC9C52-4D8C-47BC-885F-821801554771}"/>
              </a:ext>
            </a:extLst>
          </p:cNvPr>
          <p:cNvSpPr>
            <a:spLocks noGrp="1"/>
          </p:cNvSpPr>
          <p:nvPr>
            <p:ph type="dt" sz="half" idx="10"/>
          </p:nvPr>
        </p:nvSpPr>
        <p:spPr/>
        <p:txBody>
          <a:bodyPr/>
          <a:lstStyle/>
          <a:p>
            <a:fld id="{0635A648-8D6E-4DCD-B74A-ED08A783E194}" type="datetimeFigureOut">
              <a:rPr lang="bg-BG" smtClean="0"/>
              <a:t>28.9.2020 г.</a:t>
            </a:fld>
            <a:endParaRPr lang="bg-BG"/>
          </a:p>
        </p:txBody>
      </p:sp>
      <p:sp>
        <p:nvSpPr>
          <p:cNvPr id="6" name="Footer Placeholder 5">
            <a:extLst>
              <a:ext uri="{FF2B5EF4-FFF2-40B4-BE49-F238E27FC236}">
                <a16:creationId xmlns:a16="http://schemas.microsoft.com/office/drawing/2014/main" id="{572F274C-1129-42F8-972B-6BDFEA7DDF60}"/>
              </a:ext>
            </a:extLst>
          </p:cNvPr>
          <p:cNvSpPr>
            <a:spLocks noGrp="1"/>
          </p:cNvSpPr>
          <p:nvPr>
            <p:ph type="ftr" sz="quarter" idx="11"/>
          </p:nvPr>
        </p:nvSpPr>
        <p:spPr/>
        <p:txBody>
          <a:bodyPr/>
          <a:lstStyle/>
          <a:p>
            <a:endParaRPr lang="bg-BG"/>
          </a:p>
        </p:txBody>
      </p:sp>
      <p:sp>
        <p:nvSpPr>
          <p:cNvPr id="7" name="Slide Number Placeholder 6">
            <a:extLst>
              <a:ext uri="{FF2B5EF4-FFF2-40B4-BE49-F238E27FC236}">
                <a16:creationId xmlns:a16="http://schemas.microsoft.com/office/drawing/2014/main" id="{6E419A24-3F68-499B-A5DC-802E096FDC2A}"/>
              </a:ext>
            </a:extLst>
          </p:cNvPr>
          <p:cNvSpPr>
            <a:spLocks noGrp="1"/>
          </p:cNvSpPr>
          <p:nvPr>
            <p:ph type="sldNum" sz="quarter" idx="12"/>
          </p:nvPr>
        </p:nvSpPr>
        <p:spPr/>
        <p:txBody>
          <a:bodyPr/>
          <a:lstStyle/>
          <a:p>
            <a:fld id="{049D5288-D5E6-48F8-B214-44555543CB11}" type="slidenum">
              <a:rPr lang="bg-BG" smtClean="0"/>
              <a:t>‹#›</a:t>
            </a:fld>
            <a:endParaRPr lang="bg-BG"/>
          </a:p>
        </p:txBody>
      </p:sp>
    </p:spTree>
    <p:extLst>
      <p:ext uri="{BB962C8B-B14F-4D97-AF65-F5344CB8AC3E}">
        <p14:creationId xmlns:p14="http://schemas.microsoft.com/office/powerpoint/2010/main" val="658671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BDC44F-1984-4D62-944A-9166EDC83C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bg-BG"/>
          </a:p>
        </p:txBody>
      </p:sp>
      <p:sp>
        <p:nvSpPr>
          <p:cNvPr id="3" name="Text Placeholder 2">
            <a:extLst>
              <a:ext uri="{FF2B5EF4-FFF2-40B4-BE49-F238E27FC236}">
                <a16:creationId xmlns:a16="http://schemas.microsoft.com/office/drawing/2014/main" id="{B6F8F1C4-59F0-44AC-BFC2-457C488DA3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a:extLst>
              <a:ext uri="{FF2B5EF4-FFF2-40B4-BE49-F238E27FC236}">
                <a16:creationId xmlns:a16="http://schemas.microsoft.com/office/drawing/2014/main" id="{54E092E1-63E8-4C7F-B83E-2E07C9D3E1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35A648-8D6E-4DCD-B74A-ED08A783E194}" type="datetimeFigureOut">
              <a:rPr lang="bg-BG" smtClean="0"/>
              <a:t>28.9.2020 г.</a:t>
            </a:fld>
            <a:endParaRPr lang="bg-BG"/>
          </a:p>
        </p:txBody>
      </p:sp>
      <p:sp>
        <p:nvSpPr>
          <p:cNvPr id="5" name="Footer Placeholder 4">
            <a:extLst>
              <a:ext uri="{FF2B5EF4-FFF2-40B4-BE49-F238E27FC236}">
                <a16:creationId xmlns:a16="http://schemas.microsoft.com/office/drawing/2014/main" id="{A0B6FEAD-E0D8-4CC8-9EE4-55732AC812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a:extLst>
              <a:ext uri="{FF2B5EF4-FFF2-40B4-BE49-F238E27FC236}">
                <a16:creationId xmlns:a16="http://schemas.microsoft.com/office/drawing/2014/main" id="{D168ED00-A7B0-46A3-BC5D-B54764FFEE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9D5288-D5E6-48F8-B214-44555543CB11}" type="slidenum">
              <a:rPr lang="bg-BG" smtClean="0"/>
              <a:t>‹#›</a:t>
            </a:fld>
            <a:endParaRPr lang="bg-BG"/>
          </a:p>
        </p:txBody>
      </p:sp>
    </p:spTree>
    <p:extLst>
      <p:ext uri="{BB962C8B-B14F-4D97-AF65-F5344CB8AC3E}">
        <p14:creationId xmlns:p14="http://schemas.microsoft.com/office/powerpoint/2010/main" val="11542029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B257C-4D75-4189-92A6-9794554D950B}"/>
              </a:ext>
            </a:extLst>
          </p:cNvPr>
          <p:cNvSpPr>
            <a:spLocks noGrp="1"/>
          </p:cNvSpPr>
          <p:nvPr>
            <p:ph type="ctrTitle"/>
          </p:nvPr>
        </p:nvSpPr>
        <p:spPr>
          <a:xfrm>
            <a:off x="1524003" y="792976"/>
            <a:ext cx="9144000" cy="3970667"/>
          </a:xfrm>
        </p:spPr>
        <p:txBody>
          <a:bodyPr anchor="ctr">
            <a:normAutofit/>
          </a:bodyPr>
          <a:lstStyle/>
          <a:p>
            <a:r>
              <a:rPr lang="bg-BG" sz="3600" dirty="0"/>
              <a:t/>
            </a:r>
            <a:br>
              <a:rPr lang="bg-BG" sz="3600" dirty="0"/>
            </a:br>
            <a:r>
              <a:rPr lang="bg-BG" sz="3600" dirty="0"/>
              <a:t>Прилагане на законодателството на ЕС</a:t>
            </a:r>
            <a:br>
              <a:rPr lang="bg-BG" sz="3600" dirty="0"/>
            </a:br>
            <a:r>
              <a:rPr lang="bg-BG" sz="3600" dirty="0"/>
              <a:t/>
            </a:r>
            <a:br>
              <a:rPr lang="bg-BG" sz="3600" dirty="0"/>
            </a:br>
            <a:r>
              <a:rPr lang="bg-BG" sz="3600" dirty="0"/>
              <a:t>за борба с дискриминацията</a:t>
            </a:r>
            <a:br>
              <a:rPr lang="bg-BG" sz="3600" dirty="0"/>
            </a:br>
            <a:r>
              <a:rPr lang="bg-BG" sz="3600" dirty="0"/>
              <a:t/>
            </a:r>
            <a:br>
              <a:rPr lang="bg-BG" sz="3600" dirty="0"/>
            </a:br>
            <a:r>
              <a:rPr lang="bg-BG" sz="2000" dirty="0" err="1"/>
              <a:t>Уебинар</a:t>
            </a:r>
            <a:r>
              <a:rPr lang="bg-BG" sz="2000" dirty="0"/>
              <a:t>, организиран от </a:t>
            </a:r>
            <a:r>
              <a:rPr lang="en-US" sz="2000" dirty="0"/>
              <a:t>Academy of European Law (ERA)</a:t>
            </a:r>
            <a:br>
              <a:rPr lang="en-US" sz="2000" dirty="0"/>
            </a:br>
            <a:r>
              <a:rPr lang="bg-BG" sz="2000" dirty="0"/>
              <a:t>и Националния институт на правосъдието</a:t>
            </a:r>
            <a:br>
              <a:rPr lang="bg-BG" sz="2000" dirty="0"/>
            </a:br>
            <a:r>
              <a:rPr lang="bg-BG" sz="3600" dirty="0"/>
              <a:t/>
            </a:r>
            <a:br>
              <a:rPr lang="bg-BG" sz="3600" dirty="0"/>
            </a:br>
            <a:r>
              <a:rPr lang="bg-BG" sz="2000" dirty="0"/>
              <a:t>28—29 септември 2020 година</a:t>
            </a:r>
          </a:p>
        </p:txBody>
      </p:sp>
      <p:sp>
        <p:nvSpPr>
          <p:cNvPr id="5" name="AutoShape 4">
            <a:extLst>
              <a:ext uri="{FF2B5EF4-FFF2-40B4-BE49-F238E27FC236}">
                <a16:creationId xmlns:a16="http://schemas.microsoft.com/office/drawing/2014/main" id="{28AD98F1-488E-44D4-84D7-8C430F6788C3}"/>
              </a:ext>
            </a:extLst>
          </p:cNvPr>
          <p:cNvSpPr>
            <a:spLocks noGrp="1" noChangeAspect="1" noChangeArrowheads="1"/>
          </p:cNvSpPr>
          <p:nvPr>
            <p:ph type="subTitle" idx="1"/>
          </p:nvPr>
        </p:nvSpPr>
        <p:spPr bwMode="auto">
          <a:xfrm>
            <a:off x="1524003" y="5645150"/>
            <a:ext cx="9144000" cy="7537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dirty="0"/>
          </a:p>
        </p:txBody>
      </p:sp>
      <p:pic>
        <p:nvPicPr>
          <p:cNvPr id="7" name="Picture 6">
            <a:extLst>
              <a:ext uri="{FF2B5EF4-FFF2-40B4-BE49-F238E27FC236}">
                <a16:creationId xmlns:a16="http://schemas.microsoft.com/office/drawing/2014/main" id="{838C3634-6540-4AC8-B6D9-FC10B4597C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7957" y="5552218"/>
            <a:ext cx="9791113" cy="1023331"/>
          </a:xfrm>
          <a:prstGeom prst="rect">
            <a:avLst/>
          </a:prstGeom>
        </p:spPr>
      </p:pic>
    </p:spTree>
    <p:extLst>
      <p:ext uri="{BB962C8B-B14F-4D97-AF65-F5344CB8AC3E}">
        <p14:creationId xmlns:p14="http://schemas.microsoft.com/office/powerpoint/2010/main" val="3509517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3FF1A-2A04-4090-B6B9-24BF2B727051}"/>
              </a:ext>
            </a:extLst>
          </p:cNvPr>
          <p:cNvSpPr>
            <a:spLocks noGrp="1"/>
          </p:cNvSpPr>
          <p:nvPr>
            <p:ph type="title"/>
          </p:nvPr>
        </p:nvSpPr>
        <p:spPr/>
        <p:txBody>
          <a:bodyPr/>
          <a:lstStyle/>
          <a:p>
            <a:r>
              <a:rPr lang="bg-BG" dirty="0"/>
              <a:t>Накратко за задълженията на ЕС и на държавите членки</a:t>
            </a:r>
          </a:p>
        </p:txBody>
      </p:sp>
      <p:sp>
        <p:nvSpPr>
          <p:cNvPr id="3" name="Content Placeholder 2">
            <a:extLst>
              <a:ext uri="{FF2B5EF4-FFF2-40B4-BE49-F238E27FC236}">
                <a16:creationId xmlns:a16="http://schemas.microsoft.com/office/drawing/2014/main" id="{9C74B6FA-88FD-4FB7-AF52-3DF1F25F7AC6}"/>
              </a:ext>
            </a:extLst>
          </p:cNvPr>
          <p:cNvSpPr>
            <a:spLocks noGrp="1"/>
          </p:cNvSpPr>
          <p:nvPr>
            <p:ph idx="1"/>
          </p:nvPr>
        </p:nvSpPr>
        <p:spPr/>
        <p:txBody>
          <a:bodyPr>
            <a:normAutofit/>
          </a:bodyPr>
          <a:lstStyle/>
          <a:p>
            <a:r>
              <a:rPr lang="bg-BG" dirty="0"/>
              <a:t>ЕС чрез институциите, органите, службите и агенциите при правоприлагането - прилага правото на ЕС при спазване на основните права, защитени от Хартата</a:t>
            </a:r>
          </a:p>
          <a:p>
            <a:pPr marL="0" indent="0">
              <a:buNone/>
            </a:pPr>
            <a:endParaRPr lang="bg-BG" dirty="0"/>
          </a:p>
          <a:p>
            <a:r>
              <a:rPr lang="bg-BG" dirty="0"/>
              <a:t>Приложно поле на Хартата - член 51, параграф 1 – С-617/10, т. 19</a:t>
            </a:r>
          </a:p>
          <a:p>
            <a:r>
              <a:rPr lang="bg-BG" dirty="0"/>
              <a:t>Компетентност на Съда на ЕС – С-27/16 </a:t>
            </a:r>
          </a:p>
          <a:p>
            <a:endParaRPr lang="bg-BG" dirty="0"/>
          </a:p>
          <a:p>
            <a:endParaRPr lang="bg-BG" dirty="0"/>
          </a:p>
        </p:txBody>
      </p:sp>
    </p:spTree>
    <p:extLst>
      <p:ext uri="{BB962C8B-B14F-4D97-AF65-F5344CB8AC3E}">
        <p14:creationId xmlns:p14="http://schemas.microsoft.com/office/powerpoint/2010/main" val="2154202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1F086-2B67-4E67-9098-8B89A3D3104D}"/>
              </a:ext>
            </a:extLst>
          </p:cNvPr>
          <p:cNvSpPr>
            <a:spLocks noGrp="1"/>
          </p:cNvSpPr>
          <p:nvPr>
            <p:ph type="title"/>
          </p:nvPr>
        </p:nvSpPr>
        <p:spPr/>
        <p:txBody>
          <a:bodyPr/>
          <a:lstStyle/>
          <a:p>
            <a:r>
              <a:rPr lang="bg-BG" dirty="0"/>
              <a:t>Прилагане на правото на ЕС </a:t>
            </a:r>
          </a:p>
        </p:txBody>
      </p:sp>
      <p:sp>
        <p:nvSpPr>
          <p:cNvPr id="3" name="Content Placeholder 2">
            <a:extLst>
              <a:ext uri="{FF2B5EF4-FFF2-40B4-BE49-F238E27FC236}">
                <a16:creationId xmlns:a16="http://schemas.microsoft.com/office/drawing/2014/main" id="{8519A5DA-7B0F-41A7-8398-1C439FD41E7D}"/>
              </a:ext>
            </a:extLst>
          </p:cNvPr>
          <p:cNvSpPr>
            <a:spLocks noGrp="1"/>
          </p:cNvSpPr>
          <p:nvPr>
            <p:ph idx="1"/>
          </p:nvPr>
        </p:nvSpPr>
        <p:spPr/>
        <p:txBody>
          <a:bodyPr>
            <a:normAutofit lnSpcReduction="10000"/>
          </a:bodyPr>
          <a:lstStyle/>
          <a:p>
            <a:r>
              <a:rPr lang="bg-BG" dirty="0"/>
              <a:t>Принципът е развит в директиви – следователно:</a:t>
            </a:r>
          </a:p>
          <a:p>
            <a:r>
              <a:rPr lang="bg-BG" dirty="0"/>
              <a:t>Задължение за държавите членки за резултат, а не за форма</a:t>
            </a:r>
          </a:p>
          <a:p>
            <a:r>
              <a:rPr lang="bg-BG" dirty="0"/>
              <a:t>Прилагането по принцип се извършва съобразно националното законодателство, с което са транспонирани директивите – може дори по-разширена защита</a:t>
            </a:r>
          </a:p>
          <a:p>
            <a:r>
              <a:rPr lang="bg-BG" dirty="0"/>
              <a:t>Процесуална автономия – държавите членки определят компетентните органи и способите за защита на правата, които лицата черпят от правото на ЕС</a:t>
            </a:r>
          </a:p>
          <a:p>
            <a:r>
              <a:rPr lang="bg-BG" dirty="0"/>
              <a:t>Прилагат се процесуалните норми и правила, установени в националното право</a:t>
            </a:r>
          </a:p>
        </p:txBody>
      </p:sp>
    </p:spTree>
    <p:extLst>
      <p:ext uri="{BB962C8B-B14F-4D97-AF65-F5344CB8AC3E}">
        <p14:creationId xmlns:p14="http://schemas.microsoft.com/office/powerpoint/2010/main" val="2844738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F8457-9C7E-43D6-996B-A1EC6419A818}"/>
              </a:ext>
            </a:extLst>
          </p:cNvPr>
          <p:cNvSpPr>
            <a:spLocks noGrp="1"/>
          </p:cNvSpPr>
          <p:nvPr>
            <p:ph type="title"/>
          </p:nvPr>
        </p:nvSpPr>
        <p:spPr>
          <a:xfrm>
            <a:off x="807720" y="319405"/>
            <a:ext cx="10515600" cy="1325563"/>
          </a:xfrm>
        </p:spPr>
        <p:txBody>
          <a:bodyPr/>
          <a:lstStyle/>
          <a:p>
            <a:r>
              <a:rPr lang="bg-BG" dirty="0"/>
              <a:t>Държавата като свързващо звено</a:t>
            </a:r>
          </a:p>
        </p:txBody>
      </p:sp>
      <p:sp>
        <p:nvSpPr>
          <p:cNvPr id="3" name="Content Placeholder 2">
            <a:extLst>
              <a:ext uri="{FF2B5EF4-FFF2-40B4-BE49-F238E27FC236}">
                <a16:creationId xmlns:a16="http://schemas.microsoft.com/office/drawing/2014/main" id="{405EC08F-04D0-42D2-9CDE-F9D3D005C2EF}"/>
              </a:ext>
            </a:extLst>
          </p:cNvPr>
          <p:cNvSpPr>
            <a:spLocks noGrp="1"/>
          </p:cNvSpPr>
          <p:nvPr>
            <p:ph idx="1"/>
          </p:nvPr>
        </p:nvSpPr>
        <p:spPr/>
        <p:txBody>
          <a:bodyPr>
            <a:normAutofit fontScale="55000" lnSpcReduction="20000"/>
          </a:bodyPr>
          <a:lstStyle/>
          <a:p>
            <a:r>
              <a:rPr lang="bg-BG" dirty="0"/>
              <a:t>Задължения по член 4, параграф 3 ДЕС – Иск за неизпълнение на задължение по чл. 258 ДФЕС</a:t>
            </a:r>
          </a:p>
          <a:p>
            <a:r>
              <a:rPr lang="bg-BG" dirty="0"/>
              <a:t>Член 4, параграф 3 ДЕС  </a:t>
            </a:r>
            <a:r>
              <a:rPr lang="ru-RU" dirty="0"/>
              <a:t>По </a:t>
            </a:r>
            <a:r>
              <a:rPr lang="ru-RU" dirty="0" err="1"/>
              <a:t>силата</a:t>
            </a:r>
            <a:r>
              <a:rPr lang="ru-RU" dirty="0"/>
              <a:t> на принципа на </a:t>
            </a:r>
            <a:r>
              <a:rPr lang="ru-RU" dirty="0" err="1"/>
              <a:t>лоялното</a:t>
            </a:r>
            <a:r>
              <a:rPr lang="ru-RU" dirty="0"/>
              <a:t> </a:t>
            </a:r>
            <a:r>
              <a:rPr lang="ru-RU" dirty="0" err="1"/>
              <a:t>сътрудничество</a:t>
            </a:r>
            <a:r>
              <a:rPr lang="ru-RU" dirty="0"/>
              <a:t>, </a:t>
            </a:r>
            <a:r>
              <a:rPr lang="ru-RU" dirty="0" err="1"/>
              <a:t>Съюзът</a:t>
            </a:r>
            <a:r>
              <a:rPr lang="ru-RU" dirty="0"/>
              <a:t> и </a:t>
            </a:r>
            <a:r>
              <a:rPr lang="ru-RU" dirty="0" err="1"/>
              <a:t>държавите-членки</a:t>
            </a:r>
            <a:r>
              <a:rPr lang="ru-RU" dirty="0"/>
              <a:t> при </a:t>
            </a:r>
            <a:r>
              <a:rPr lang="ru-RU" dirty="0" err="1"/>
              <a:t>пълно</a:t>
            </a:r>
            <a:r>
              <a:rPr lang="ru-RU" dirty="0"/>
              <a:t> взаимно </a:t>
            </a:r>
            <a:r>
              <a:rPr lang="ru-RU" dirty="0" err="1"/>
              <a:t>зачитане</a:t>
            </a:r>
            <a:r>
              <a:rPr lang="ru-RU" dirty="0"/>
              <a:t> си </a:t>
            </a:r>
            <a:r>
              <a:rPr lang="ru-RU" dirty="0" err="1"/>
              <a:t>съдействат</a:t>
            </a:r>
            <a:r>
              <a:rPr lang="ru-RU" dirty="0"/>
              <a:t> при </a:t>
            </a:r>
            <a:r>
              <a:rPr lang="ru-RU" dirty="0" err="1"/>
              <a:t>изпълнението</a:t>
            </a:r>
            <a:r>
              <a:rPr lang="ru-RU" dirty="0"/>
              <a:t> на </a:t>
            </a:r>
            <a:r>
              <a:rPr lang="ru-RU" dirty="0" err="1"/>
              <a:t>задачите</a:t>
            </a:r>
            <a:r>
              <a:rPr lang="ru-RU" dirty="0"/>
              <a:t>, </a:t>
            </a:r>
            <a:r>
              <a:rPr lang="ru-RU" dirty="0" err="1"/>
              <a:t>произтичащи</a:t>
            </a:r>
            <a:r>
              <a:rPr lang="ru-RU" dirty="0"/>
              <a:t> от Договорите.</a:t>
            </a:r>
          </a:p>
          <a:p>
            <a:r>
              <a:rPr lang="ru-RU" dirty="0" err="1"/>
              <a:t>Държавите-членки</a:t>
            </a:r>
            <a:r>
              <a:rPr lang="ru-RU" dirty="0"/>
              <a:t> </a:t>
            </a:r>
            <a:r>
              <a:rPr lang="ru-RU" dirty="0" err="1"/>
              <a:t>вземат</a:t>
            </a:r>
            <a:r>
              <a:rPr lang="ru-RU" dirty="0"/>
              <a:t> </a:t>
            </a:r>
            <a:r>
              <a:rPr lang="ru-RU" dirty="0" err="1"/>
              <a:t>всички</a:t>
            </a:r>
            <a:r>
              <a:rPr lang="ru-RU" dirty="0"/>
              <a:t> общи или </a:t>
            </a:r>
            <a:r>
              <a:rPr lang="ru-RU" dirty="0" err="1"/>
              <a:t>специални</a:t>
            </a:r>
            <a:r>
              <a:rPr lang="ru-RU" dirty="0"/>
              <a:t> мерки, </a:t>
            </a:r>
            <a:r>
              <a:rPr lang="ru-RU" dirty="0" err="1"/>
              <a:t>необходими</a:t>
            </a:r>
            <a:r>
              <a:rPr lang="ru-RU" dirty="0"/>
              <a:t> за </a:t>
            </a:r>
            <a:r>
              <a:rPr lang="ru-RU" dirty="0" err="1"/>
              <a:t>гарантиране</a:t>
            </a:r>
            <a:r>
              <a:rPr lang="ru-RU" dirty="0"/>
              <a:t> на </a:t>
            </a:r>
            <a:r>
              <a:rPr lang="ru-RU" dirty="0" err="1"/>
              <a:t>изпълнението</a:t>
            </a:r>
            <a:r>
              <a:rPr lang="ru-RU" dirty="0"/>
              <a:t> на </a:t>
            </a:r>
            <a:r>
              <a:rPr lang="ru-RU" dirty="0" err="1"/>
              <a:t>задълженията</a:t>
            </a:r>
            <a:r>
              <a:rPr lang="ru-RU" dirty="0"/>
              <a:t>, </a:t>
            </a:r>
            <a:r>
              <a:rPr lang="ru-RU" dirty="0" err="1"/>
              <a:t>произтичащи</a:t>
            </a:r>
            <a:r>
              <a:rPr lang="ru-RU" dirty="0"/>
              <a:t> от Договорите или от </a:t>
            </a:r>
            <a:r>
              <a:rPr lang="ru-RU" dirty="0" err="1"/>
              <a:t>актовете</a:t>
            </a:r>
            <a:r>
              <a:rPr lang="ru-RU" dirty="0"/>
              <a:t> на </a:t>
            </a:r>
            <a:r>
              <a:rPr lang="ru-RU" dirty="0" err="1"/>
              <a:t>институциите</a:t>
            </a:r>
            <a:r>
              <a:rPr lang="ru-RU" dirty="0"/>
              <a:t> на </a:t>
            </a:r>
            <a:r>
              <a:rPr lang="ru-RU" dirty="0" err="1"/>
              <a:t>Съюза</a:t>
            </a:r>
            <a:r>
              <a:rPr lang="ru-RU" dirty="0"/>
              <a:t>.</a:t>
            </a:r>
          </a:p>
          <a:p>
            <a:r>
              <a:rPr lang="ru-RU" dirty="0" err="1"/>
              <a:t>Държавите-членки</a:t>
            </a:r>
            <a:r>
              <a:rPr lang="ru-RU" dirty="0"/>
              <a:t> </a:t>
            </a:r>
            <a:r>
              <a:rPr lang="ru-RU" dirty="0" err="1"/>
              <a:t>съдействат</a:t>
            </a:r>
            <a:r>
              <a:rPr lang="ru-RU" dirty="0"/>
              <a:t> на </a:t>
            </a:r>
            <a:r>
              <a:rPr lang="ru-RU" dirty="0" err="1"/>
              <a:t>Съюза</a:t>
            </a:r>
            <a:r>
              <a:rPr lang="ru-RU" dirty="0"/>
              <a:t> при </a:t>
            </a:r>
            <a:r>
              <a:rPr lang="ru-RU" dirty="0" err="1"/>
              <a:t>изпълнението</a:t>
            </a:r>
            <a:r>
              <a:rPr lang="ru-RU" dirty="0"/>
              <a:t> на </a:t>
            </a:r>
            <a:r>
              <a:rPr lang="ru-RU" dirty="0" err="1"/>
              <a:t>неговите</a:t>
            </a:r>
            <a:r>
              <a:rPr lang="ru-RU" dirty="0"/>
              <a:t> задачи и се </a:t>
            </a:r>
            <a:r>
              <a:rPr lang="ru-RU" dirty="0" err="1"/>
              <a:t>въздържат</a:t>
            </a:r>
            <a:r>
              <a:rPr lang="ru-RU" dirty="0"/>
              <a:t> от </a:t>
            </a:r>
            <a:r>
              <a:rPr lang="ru-RU" dirty="0" err="1"/>
              <a:t>всякакви</a:t>
            </a:r>
            <a:r>
              <a:rPr lang="ru-RU" dirty="0"/>
              <a:t> мерки, </a:t>
            </a:r>
            <a:r>
              <a:rPr lang="ru-RU" dirty="0" err="1"/>
              <a:t>които</a:t>
            </a:r>
            <a:r>
              <a:rPr lang="ru-RU" dirty="0"/>
              <a:t> </a:t>
            </a:r>
            <a:r>
              <a:rPr lang="ru-RU" dirty="0" err="1"/>
              <a:t>биха</a:t>
            </a:r>
            <a:r>
              <a:rPr lang="ru-RU" dirty="0"/>
              <a:t> могли да </a:t>
            </a:r>
            <a:r>
              <a:rPr lang="ru-RU" dirty="0" err="1"/>
              <a:t>застрашат</a:t>
            </a:r>
            <a:r>
              <a:rPr lang="ru-RU" dirty="0"/>
              <a:t> </a:t>
            </a:r>
            <a:r>
              <a:rPr lang="ru-RU" dirty="0" err="1"/>
              <a:t>постигането</a:t>
            </a:r>
            <a:r>
              <a:rPr lang="ru-RU" dirty="0"/>
              <a:t> на целите на </a:t>
            </a:r>
            <a:r>
              <a:rPr lang="ru-RU" dirty="0" err="1"/>
              <a:t>Съюза</a:t>
            </a:r>
            <a:r>
              <a:rPr lang="ru-RU" dirty="0"/>
              <a:t>.</a:t>
            </a:r>
          </a:p>
          <a:p>
            <a:endParaRPr lang="ru-RU" dirty="0"/>
          </a:p>
          <a:p>
            <a:r>
              <a:rPr lang="bg-BG" dirty="0"/>
              <a:t>С-186/09, Комисия/Обединено кралство</a:t>
            </a:r>
            <a:r>
              <a:rPr lang="en-US" dirty="0"/>
              <a:t>, ECLI:EU:C:2010:60</a:t>
            </a:r>
            <a:r>
              <a:rPr lang="bg-BG" dirty="0"/>
              <a:t>; С-326/09, Комисия/Полша, </a:t>
            </a:r>
            <a:r>
              <a:rPr lang="en-US" dirty="0"/>
              <a:t>ECLI:EU:C:2011:155 - </a:t>
            </a:r>
            <a:r>
              <a:rPr lang="bg-BG" sz="2200" dirty="0"/>
              <a:t>Неизпълнение на задължение за транспониране на Директива 2004/113</a:t>
            </a:r>
          </a:p>
          <a:p>
            <a:r>
              <a:rPr lang="bg-BG" dirty="0"/>
              <a:t>С-192/18, Комисия/Полша, </a:t>
            </a:r>
            <a:r>
              <a:rPr lang="en-US" dirty="0"/>
              <a:t>ECLI:EU:C:2019:924 -</a:t>
            </a:r>
            <a:r>
              <a:rPr lang="bg-BG" dirty="0"/>
              <a:t>  </a:t>
            </a:r>
            <a:r>
              <a:rPr lang="bg-BG" sz="2200" dirty="0"/>
              <a:t>Ново национално законодателство, което противоречи на правото на ЕС (различна пенсионна възраст на мъжете и жените съдии, намаляване на пенсионната възраст и оперативна самостоятелност на министъра на правосъдието дали да удължи периода на упражняване на съдийската функция)</a:t>
            </a:r>
          </a:p>
          <a:p>
            <a:endParaRPr lang="bg-BG" sz="2200" dirty="0"/>
          </a:p>
          <a:p>
            <a:r>
              <a:rPr lang="bg-BG" dirty="0"/>
              <a:t>Имуществена отговорност на държавата при нищожен или незаконосъобразен нормативен акт поради несъответствие с правото на ЕС – по реда на ЗОДОВ</a:t>
            </a:r>
          </a:p>
          <a:p>
            <a:r>
              <a:rPr lang="bg-BG" dirty="0"/>
              <a:t>С-571/16 – т. 5 от диспозитива </a:t>
            </a:r>
          </a:p>
          <a:p>
            <a:endParaRPr lang="bg-BG" dirty="0"/>
          </a:p>
          <a:p>
            <a:endParaRPr lang="bg-BG" dirty="0"/>
          </a:p>
        </p:txBody>
      </p:sp>
    </p:spTree>
    <p:extLst>
      <p:ext uri="{BB962C8B-B14F-4D97-AF65-F5344CB8AC3E}">
        <p14:creationId xmlns:p14="http://schemas.microsoft.com/office/powerpoint/2010/main" val="1542257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1C96-9A1B-4E4E-A6E8-12EA2BBC1609}"/>
              </a:ext>
            </a:extLst>
          </p:cNvPr>
          <p:cNvSpPr>
            <a:spLocks noGrp="1"/>
          </p:cNvSpPr>
          <p:nvPr>
            <p:ph type="title"/>
          </p:nvPr>
        </p:nvSpPr>
        <p:spPr/>
        <p:txBody>
          <a:bodyPr/>
          <a:lstStyle/>
          <a:p>
            <a:r>
              <a:rPr lang="bg-BG" dirty="0"/>
              <a:t>Изисквания</a:t>
            </a:r>
          </a:p>
        </p:txBody>
      </p:sp>
      <p:sp>
        <p:nvSpPr>
          <p:cNvPr id="3" name="Content Placeholder 2">
            <a:extLst>
              <a:ext uri="{FF2B5EF4-FFF2-40B4-BE49-F238E27FC236}">
                <a16:creationId xmlns:a16="http://schemas.microsoft.com/office/drawing/2014/main" id="{4DCFDC14-0FAF-4FA3-839D-971C6695F6AA}"/>
              </a:ext>
            </a:extLst>
          </p:cNvPr>
          <p:cNvSpPr>
            <a:spLocks noGrp="1"/>
          </p:cNvSpPr>
          <p:nvPr>
            <p:ph idx="1"/>
          </p:nvPr>
        </p:nvSpPr>
        <p:spPr/>
        <p:txBody>
          <a:bodyPr>
            <a:normAutofit fontScale="92500" lnSpcReduction="10000"/>
          </a:bodyPr>
          <a:lstStyle/>
          <a:p>
            <a:r>
              <a:rPr lang="bg-BG" dirty="0"/>
              <a:t>Изведени от практиката на Съда на ЕС</a:t>
            </a:r>
          </a:p>
          <a:p>
            <a:endParaRPr lang="bg-BG" dirty="0"/>
          </a:p>
          <a:p>
            <a:r>
              <a:rPr lang="bg-BG" dirty="0"/>
              <a:t>Равностойност – еднакво прилагане на вътрешните способи за защита спрямо нарушенията на националното и на правото на ЕС</a:t>
            </a:r>
          </a:p>
          <a:p>
            <a:endParaRPr lang="bg-BG" dirty="0"/>
          </a:p>
          <a:p>
            <a:r>
              <a:rPr lang="bg-BG" dirty="0"/>
              <a:t>Ефективност  - упражняването на правата, които лицата черпят от правото на ЕС да не бъде невъзможно или прекомерно трудно</a:t>
            </a:r>
          </a:p>
          <a:p>
            <a:endParaRPr lang="bg-BG" dirty="0"/>
          </a:p>
          <a:p>
            <a:r>
              <a:rPr lang="bg-BG" dirty="0"/>
              <a:t>Право на ефективна съдебна защита </a:t>
            </a:r>
          </a:p>
          <a:p>
            <a:r>
              <a:rPr lang="bg-BG" dirty="0"/>
              <a:t>Пропорционалност, адекватност и ефективна правна защита</a:t>
            </a:r>
          </a:p>
          <a:p>
            <a:endParaRPr lang="bg-BG" dirty="0"/>
          </a:p>
        </p:txBody>
      </p:sp>
    </p:spTree>
    <p:extLst>
      <p:ext uri="{BB962C8B-B14F-4D97-AF65-F5344CB8AC3E}">
        <p14:creationId xmlns:p14="http://schemas.microsoft.com/office/powerpoint/2010/main" val="2864065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49B1F-61F6-4129-BB35-224D98ACFA34}"/>
              </a:ext>
            </a:extLst>
          </p:cNvPr>
          <p:cNvSpPr>
            <a:spLocks noGrp="1"/>
          </p:cNvSpPr>
          <p:nvPr>
            <p:ph type="title"/>
          </p:nvPr>
        </p:nvSpPr>
        <p:spPr/>
        <p:txBody>
          <a:bodyPr/>
          <a:lstStyle/>
          <a:p>
            <a:r>
              <a:rPr lang="bg-BG" dirty="0"/>
              <a:t>Забрана на дискриминацията</a:t>
            </a:r>
          </a:p>
        </p:txBody>
      </p:sp>
      <p:sp>
        <p:nvSpPr>
          <p:cNvPr id="3" name="Content Placeholder 2">
            <a:extLst>
              <a:ext uri="{FF2B5EF4-FFF2-40B4-BE49-F238E27FC236}">
                <a16:creationId xmlns:a16="http://schemas.microsoft.com/office/drawing/2014/main" id="{BC28BEC1-AB08-4DFA-9C10-78E205623049}"/>
              </a:ext>
            </a:extLst>
          </p:cNvPr>
          <p:cNvSpPr>
            <a:spLocks noGrp="1"/>
          </p:cNvSpPr>
          <p:nvPr>
            <p:ph idx="1"/>
          </p:nvPr>
        </p:nvSpPr>
        <p:spPr/>
        <p:txBody>
          <a:bodyPr/>
          <a:lstStyle/>
          <a:p>
            <a:r>
              <a:rPr lang="bg-BG" dirty="0"/>
              <a:t>Общо правило за поведение</a:t>
            </a:r>
          </a:p>
          <a:p>
            <a:endParaRPr lang="bg-BG" dirty="0"/>
          </a:p>
          <a:p>
            <a:r>
              <a:rPr lang="bg-BG" dirty="0"/>
              <a:t>По отношение на частноправните и </a:t>
            </a:r>
            <a:r>
              <a:rPr lang="bg-BG" dirty="0" err="1"/>
              <a:t>публичноправните</a:t>
            </a:r>
            <a:r>
              <a:rPr lang="bg-BG" dirty="0"/>
              <a:t> субекти</a:t>
            </a:r>
          </a:p>
          <a:p>
            <a:r>
              <a:rPr lang="bg-BG" dirty="0"/>
              <a:t>Отнася се за всички форми на дискриминация – пряка, непряка и тормоз</a:t>
            </a:r>
          </a:p>
          <a:p>
            <a:r>
              <a:rPr lang="bg-BG" dirty="0"/>
              <a:t>За дискриминация чрез актове, действия и бездействия</a:t>
            </a:r>
          </a:p>
          <a:p>
            <a:endParaRPr lang="bg-BG" dirty="0"/>
          </a:p>
        </p:txBody>
      </p:sp>
    </p:spTree>
    <p:extLst>
      <p:ext uri="{BB962C8B-B14F-4D97-AF65-F5344CB8AC3E}">
        <p14:creationId xmlns:p14="http://schemas.microsoft.com/office/powerpoint/2010/main" val="3712235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2AEFB-3633-453F-9259-8D9BDECC1836}"/>
              </a:ext>
            </a:extLst>
          </p:cNvPr>
          <p:cNvSpPr>
            <a:spLocks noGrp="1"/>
          </p:cNvSpPr>
          <p:nvPr>
            <p:ph type="title"/>
          </p:nvPr>
        </p:nvSpPr>
        <p:spPr/>
        <p:txBody>
          <a:bodyPr/>
          <a:lstStyle/>
          <a:p>
            <a:r>
              <a:rPr lang="bg-BG" dirty="0"/>
              <a:t>Изпълнение на задълженията за недопускане на дискриминация</a:t>
            </a:r>
          </a:p>
        </p:txBody>
      </p:sp>
      <p:sp>
        <p:nvSpPr>
          <p:cNvPr id="3" name="Content Placeholder 2">
            <a:extLst>
              <a:ext uri="{FF2B5EF4-FFF2-40B4-BE49-F238E27FC236}">
                <a16:creationId xmlns:a16="http://schemas.microsoft.com/office/drawing/2014/main" id="{102CD559-80B4-49CF-B4E5-63C0A056F587}"/>
              </a:ext>
            </a:extLst>
          </p:cNvPr>
          <p:cNvSpPr>
            <a:spLocks noGrp="1"/>
          </p:cNvSpPr>
          <p:nvPr>
            <p:ph idx="1"/>
          </p:nvPr>
        </p:nvSpPr>
        <p:spPr/>
        <p:txBody>
          <a:bodyPr>
            <a:normAutofit lnSpcReduction="10000"/>
          </a:bodyPr>
          <a:lstStyle/>
          <a:p>
            <a:r>
              <a:rPr lang="bg-BG" dirty="0"/>
              <a:t>Доброволно изпълнение </a:t>
            </a:r>
          </a:p>
          <a:p>
            <a:r>
              <a:rPr lang="bg-BG" dirty="0"/>
              <a:t>Прилагане на санкции</a:t>
            </a:r>
          </a:p>
          <a:p>
            <a:pPr marL="457200" lvl="1" indent="0">
              <a:buNone/>
            </a:pPr>
            <a:r>
              <a:rPr lang="bg-BG" dirty="0"/>
              <a:t>Изисквания към санкциите – ефективни, пропорционални и възпиращи</a:t>
            </a:r>
          </a:p>
          <a:p>
            <a:pPr marL="457200" lvl="1" indent="0">
              <a:buNone/>
            </a:pPr>
            <a:r>
              <a:rPr lang="bg-BG" dirty="0"/>
              <a:t>Задължението за въвеждане на санкции не е за форма, а за резултат – реална и ефективна защита, възпиращ ефект</a:t>
            </a:r>
          </a:p>
          <a:p>
            <a:pPr marL="457200" lvl="1" indent="0">
              <a:buNone/>
            </a:pPr>
            <a:endParaRPr lang="bg-BG" dirty="0"/>
          </a:p>
          <a:p>
            <a:pPr lvl="1"/>
            <a:r>
              <a:rPr lang="bg-BG" dirty="0"/>
              <a:t>Видове санкции и принуда</a:t>
            </a:r>
          </a:p>
          <a:p>
            <a:pPr lvl="2"/>
            <a:r>
              <a:rPr lang="bg-BG" dirty="0"/>
              <a:t>Наказателни</a:t>
            </a:r>
          </a:p>
          <a:p>
            <a:pPr lvl="2"/>
            <a:r>
              <a:rPr lang="bg-BG" dirty="0" err="1"/>
              <a:t>Административнонаказателни</a:t>
            </a:r>
            <a:endParaRPr lang="bg-BG" dirty="0"/>
          </a:p>
          <a:p>
            <a:pPr lvl="2"/>
            <a:r>
              <a:rPr lang="bg-BG" dirty="0"/>
              <a:t>Административна принуда – принудителни мерки</a:t>
            </a:r>
          </a:p>
          <a:p>
            <a:pPr lvl="2"/>
            <a:r>
              <a:rPr lang="bg-BG" dirty="0"/>
              <a:t>Гражданскоправна отговорност – обезщетение за вреди</a:t>
            </a:r>
          </a:p>
          <a:p>
            <a:pPr lvl="2"/>
            <a:r>
              <a:rPr lang="bg-BG" dirty="0"/>
              <a:t>Дисциплинарна отговорност – в случаите на тормоз от служител</a:t>
            </a:r>
          </a:p>
          <a:p>
            <a:pPr marL="457200" lvl="1" indent="0">
              <a:buNone/>
            </a:pPr>
            <a:endParaRPr lang="bg-BG" dirty="0"/>
          </a:p>
          <a:p>
            <a:pPr lvl="1"/>
            <a:endParaRPr lang="bg-BG" dirty="0"/>
          </a:p>
        </p:txBody>
      </p:sp>
    </p:spTree>
    <p:extLst>
      <p:ext uri="{BB962C8B-B14F-4D97-AF65-F5344CB8AC3E}">
        <p14:creationId xmlns:p14="http://schemas.microsoft.com/office/powerpoint/2010/main" val="1798959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65EA4-6E99-46F8-B7EA-19A6BC3438BA}"/>
              </a:ext>
            </a:extLst>
          </p:cNvPr>
          <p:cNvSpPr>
            <a:spLocks noGrp="1"/>
          </p:cNvSpPr>
          <p:nvPr>
            <p:ph type="title"/>
          </p:nvPr>
        </p:nvSpPr>
        <p:spPr/>
        <p:txBody>
          <a:bodyPr/>
          <a:lstStyle/>
          <a:p>
            <a:r>
              <a:rPr lang="bg-BG" dirty="0"/>
              <a:t>Наказателно-правни санкции</a:t>
            </a:r>
          </a:p>
        </p:txBody>
      </p:sp>
      <p:sp>
        <p:nvSpPr>
          <p:cNvPr id="3" name="Content Placeholder 2">
            <a:extLst>
              <a:ext uri="{FF2B5EF4-FFF2-40B4-BE49-F238E27FC236}">
                <a16:creationId xmlns:a16="http://schemas.microsoft.com/office/drawing/2014/main" id="{C257219C-3890-48C9-9B87-7985B131ADAE}"/>
              </a:ext>
            </a:extLst>
          </p:cNvPr>
          <p:cNvSpPr>
            <a:spLocks noGrp="1"/>
          </p:cNvSpPr>
          <p:nvPr>
            <p:ph idx="1"/>
          </p:nvPr>
        </p:nvSpPr>
        <p:spPr/>
        <p:txBody>
          <a:bodyPr/>
          <a:lstStyle/>
          <a:p>
            <a:r>
              <a:rPr lang="bg-BG" dirty="0"/>
              <a:t>Рамково решение 2008/913/ПРВ – сближаване на законодателните и нормативните разпоредби</a:t>
            </a:r>
          </a:p>
          <a:p>
            <a:r>
              <a:rPr lang="bg-BG" dirty="0"/>
              <a:t>в България:</a:t>
            </a:r>
          </a:p>
          <a:p>
            <a:pPr lvl="1"/>
            <a:r>
              <a:rPr lang="bg-BG" dirty="0"/>
              <a:t>състави на специфични престъпления, </a:t>
            </a:r>
          </a:p>
          <a:p>
            <a:pPr lvl="1"/>
            <a:r>
              <a:rPr lang="bg-BG" dirty="0"/>
              <a:t>мотивът - квалифициращ признак на конвенционални престъпления</a:t>
            </a:r>
          </a:p>
        </p:txBody>
      </p:sp>
    </p:spTree>
    <p:extLst>
      <p:ext uri="{BB962C8B-B14F-4D97-AF65-F5344CB8AC3E}">
        <p14:creationId xmlns:p14="http://schemas.microsoft.com/office/powerpoint/2010/main" val="843672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E0BDA-5A97-41D3-BF7B-8DB7BE231BE3}"/>
              </a:ext>
            </a:extLst>
          </p:cNvPr>
          <p:cNvSpPr>
            <a:spLocks noGrp="1"/>
          </p:cNvSpPr>
          <p:nvPr>
            <p:ph type="title"/>
          </p:nvPr>
        </p:nvSpPr>
        <p:spPr/>
        <p:txBody>
          <a:bodyPr/>
          <a:lstStyle/>
          <a:p>
            <a:r>
              <a:rPr lang="bg-BG" dirty="0"/>
              <a:t>Административно-наказателна отговорност</a:t>
            </a:r>
          </a:p>
        </p:txBody>
      </p:sp>
      <p:sp>
        <p:nvSpPr>
          <p:cNvPr id="3" name="Content Placeholder 2">
            <a:extLst>
              <a:ext uri="{FF2B5EF4-FFF2-40B4-BE49-F238E27FC236}">
                <a16:creationId xmlns:a16="http://schemas.microsoft.com/office/drawing/2014/main" id="{D6191C85-A27A-4110-A349-D467EF7E5542}"/>
              </a:ext>
            </a:extLst>
          </p:cNvPr>
          <p:cNvSpPr>
            <a:spLocks noGrp="1"/>
          </p:cNvSpPr>
          <p:nvPr>
            <p:ph idx="1"/>
          </p:nvPr>
        </p:nvSpPr>
        <p:spPr/>
        <p:txBody>
          <a:bodyPr>
            <a:normAutofit/>
          </a:bodyPr>
          <a:lstStyle/>
          <a:p>
            <a:r>
              <a:rPr lang="bg-BG" dirty="0"/>
              <a:t>Предвидени в Закона за защита от дискриминация – глоби за физически лица и имуществени санкции за юридически лица</a:t>
            </a:r>
          </a:p>
          <a:p>
            <a:pPr lvl="1"/>
            <a:r>
              <a:rPr lang="bg-BG" dirty="0"/>
              <a:t>- за извършване на дискриминация</a:t>
            </a:r>
          </a:p>
          <a:p>
            <a:pPr lvl="1"/>
            <a:r>
              <a:rPr lang="bg-BG" dirty="0"/>
              <a:t>- за </a:t>
            </a:r>
            <a:r>
              <a:rPr lang="bg-BG" dirty="0" err="1"/>
              <a:t>непредоставяне</a:t>
            </a:r>
            <a:r>
              <a:rPr lang="bg-BG" dirty="0"/>
              <a:t> на информация или доказателства</a:t>
            </a:r>
          </a:p>
          <a:p>
            <a:pPr lvl="1"/>
            <a:r>
              <a:rPr lang="bg-BG" dirty="0"/>
              <a:t>- за неизпълнение на друго задължение, предвидено в закона</a:t>
            </a:r>
          </a:p>
          <a:p>
            <a:pPr lvl="1"/>
            <a:r>
              <a:rPr lang="bg-BG" dirty="0"/>
              <a:t>- за </a:t>
            </a:r>
            <a:r>
              <a:rPr lang="bg-BG" dirty="0" err="1"/>
              <a:t>допустителство</a:t>
            </a:r>
            <a:r>
              <a:rPr lang="bg-BG" dirty="0"/>
              <a:t> при извършване на дискриминация – на ръководител</a:t>
            </a:r>
          </a:p>
          <a:p>
            <a:pPr lvl="1"/>
            <a:r>
              <a:rPr lang="bg-BG" dirty="0"/>
              <a:t>- за неизпълнение на решение на КЗД или съда по този закон</a:t>
            </a:r>
          </a:p>
          <a:p>
            <a:pPr lvl="1"/>
            <a:endParaRPr lang="en-US" dirty="0"/>
          </a:p>
          <a:p>
            <a:r>
              <a:rPr lang="bg-BG" dirty="0"/>
              <a:t>Налагат се едновременно с установяването на дискриминация от КЗД</a:t>
            </a:r>
            <a:endParaRPr lang="en-US" dirty="0"/>
          </a:p>
        </p:txBody>
      </p:sp>
    </p:spTree>
    <p:extLst>
      <p:ext uri="{BB962C8B-B14F-4D97-AF65-F5344CB8AC3E}">
        <p14:creationId xmlns:p14="http://schemas.microsoft.com/office/powerpoint/2010/main" val="2020817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153E2-5223-4382-BDEC-3A1B433D1DA9}"/>
              </a:ext>
            </a:extLst>
          </p:cNvPr>
          <p:cNvSpPr>
            <a:spLocks noGrp="1"/>
          </p:cNvSpPr>
          <p:nvPr>
            <p:ph type="title"/>
          </p:nvPr>
        </p:nvSpPr>
        <p:spPr/>
        <p:txBody>
          <a:bodyPr/>
          <a:lstStyle/>
          <a:p>
            <a:r>
              <a:rPr lang="bg-BG" dirty="0"/>
              <a:t>Административни способи за защита и принуда</a:t>
            </a:r>
          </a:p>
        </p:txBody>
      </p:sp>
      <p:sp>
        <p:nvSpPr>
          <p:cNvPr id="3" name="Content Placeholder 2">
            <a:extLst>
              <a:ext uri="{FF2B5EF4-FFF2-40B4-BE49-F238E27FC236}">
                <a16:creationId xmlns:a16="http://schemas.microsoft.com/office/drawing/2014/main" id="{22AE72B0-64F2-420D-9D95-2D62D5FC9D8D}"/>
              </a:ext>
            </a:extLst>
          </p:cNvPr>
          <p:cNvSpPr>
            <a:spLocks noGrp="1"/>
          </p:cNvSpPr>
          <p:nvPr>
            <p:ph idx="1"/>
          </p:nvPr>
        </p:nvSpPr>
        <p:spPr/>
        <p:txBody>
          <a:bodyPr/>
          <a:lstStyle/>
          <a:p>
            <a:endParaRPr lang="bg-BG" dirty="0"/>
          </a:p>
          <a:p>
            <a:r>
              <a:rPr lang="bg-BG" dirty="0"/>
              <a:t>Установяване на дискриминация – КЗД </a:t>
            </a:r>
          </a:p>
          <a:p>
            <a:r>
              <a:rPr lang="bg-BG" dirty="0"/>
              <a:t>Принудителни мерки за предотвратяване и преустановяване на нарушения:</a:t>
            </a:r>
          </a:p>
          <a:p>
            <a:pPr lvl="1"/>
            <a:r>
              <a:rPr lang="bg-BG" dirty="0"/>
              <a:t>задължителни предписания за отстраняване на нарушения,</a:t>
            </a:r>
          </a:p>
          <a:p>
            <a:pPr lvl="1"/>
            <a:r>
              <a:rPr lang="bg-BG" dirty="0"/>
              <a:t>спиране на изпълнението на решения или нареждания на работодатели, които водят или могат да доведат до дискриминация</a:t>
            </a:r>
            <a:r>
              <a:rPr lang="en-US" dirty="0"/>
              <a:t> </a:t>
            </a:r>
            <a:r>
              <a:rPr lang="bg-BG" dirty="0"/>
              <a:t>с различно съдържание </a:t>
            </a:r>
          </a:p>
          <a:p>
            <a:pPr marL="457200" lvl="1" indent="0">
              <a:buNone/>
            </a:pPr>
            <a:r>
              <a:rPr lang="bg-BG" sz="2800" dirty="0"/>
              <a:t>Оперативна самостоятелност на КЗД</a:t>
            </a:r>
          </a:p>
          <a:p>
            <a:endParaRPr lang="bg-BG" dirty="0"/>
          </a:p>
        </p:txBody>
      </p:sp>
    </p:spTree>
    <p:extLst>
      <p:ext uri="{BB962C8B-B14F-4D97-AF65-F5344CB8AC3E}">
        <p14:creationId xmlns:p14="http://schemas.microsoft.com/office/powerpoint/2010/main" val="693362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DF65E-2A23-46F8-B6E8-D8C91138CA2B}"/>
              </a:ext>
            </a:extLst>
          </p:cNvPr>
          <p:cNvSpPr>
            <a:spLocks noGrp="1"/>
          </p:cNvSpPr>
          <p:nvPr>
            <p:ph type="title"/>
          </p:nvPr>
        </p:nvSpPr>
        <p:spPr/>
        <p:txBody>
          <a:bodyPr/>
          <a:lstStyle/>
          <a:p>
            <a:r>
              <a:rPr lang="bg-BG" dirty="0"/>
              <a:t>Гражданскоправни способи за защита и принуда</a:t>
            </a:r>
          </a:p>
        </p:txBody>
      </p:sp>
      <p:sp>
        <p:nvSpPr>
          <p:cNvPr id="3" name="Content Placeholder 2">
            <a:extLst>
              <a:ext uri="{FF2B5EF4-FFF2-40B4-BE49-F238E27FC236}">
                <a16:creationId xmlns:a16="http://schemas.microsoft.com/office/drawing/2014/main" id="{232495B4-9F55-4215-B5B3-DF394F28A6AF}"/>
              </a:ext>
            </a:extLst>
          </p:cNvPr>
          <p:cNvSpPr>
            <a:spLocks noGrp="1"/>
          </p:cNvSpPr>
          <p:nvPr>
            <p:ph idx="1"/>
          </p:nvPr>
        </p:nvSpPr>
        <p:spPr/>
        <p:txBody>
          <a:bodyPr/>
          <a:lstStyle/>
          <a:p>
            <a:r>
              <a:rPr lang="bg-BG" dirty="0"/>
              <a:t>Установяване на дискриминация - съд</a:t>
            </a:r>
          </a:p>
          <a:p>
            <a:r>
              <a:rPr lang="bg-BG" dirty="0"/>
              <a:t>Осъждане да бъде преустановено нарушението, да бъде възстановено положението преди нарушението, да се въздържа от по-нататъшни нарушения</a:t>
            </a:r>
          </a:p>
          <a:p>
            <a:r>
              <a:rPr lang="bg-BG" dirty="0"/>
              <a:t>Иск за обезщетение</a:t>
            </a:r>
          </a:p>
        </p:txBody>
      </p:sp>
    </p:spTree>
    <p:extLst>
      <p:ext uri="{BB962C8B-B14F-4D97-AF65-F5344CB8AC3E}">
        <p14:creationId xmlns:p14="http://schemas.microsoft.com/office/powerpoint/2010/main" val="3959555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6219294-9062-4086-B918-4BDC9491AF56}"/>
              </a:ext>
            </a:extLst>
          </p:cNvPr>
          <p:cNvSpPr>
            <a:spLocks noGrp="1"/>
          </p:cNvSpPr>
          <p:nvPr>
            <p:ph type="ctrTitle"/>
          </p:nvPr>
        </p:nvSpPr>
        <p:spPr/>
        <p:txBody>
          <a:bodyPr/>
          <a:lstStyle/>
          <a:p>
            <a:r>
              <a:rPr lang="bg-BG" dirty="0"/>
              <a:t>Търсене на ефективност</a:t>
            </a:r>
          </a:p>
        </p:txBody>
      </p:sp>
      <p:sp>
        <p:nvSpPr>
          <p:cNvPr id="7" name="Subtitle 6">
            <a:extLst>
              <a:ext uri="{FF2B5EF4-FFF2-40B4-BE49-F238E27FC236}">
                <a16:creationId xmlns:a16="http://schemas.microsoft.com/office/drawing/2014/main" id="{5CB324F2-B9C2-4D81-AC97-7F75A64E0D99}"/>
              </a:ext>
            </a:extLst>
          </p:cNvPr>
          <p:cNvSpPr>
            <a:spLocks noGrp="1"/>
          </p:cNvSpPr>
          <p:nvPr>
            <p:ph type="subTitle" idx="1"/>
          </p:nvPr>
        </p:nvSpPr>
        <p:spPr/>
        <p:txBody>
          <a:bodyPr/>
          <a:lstStyle/>
          <a:p>
            <a:r>
              <a:rPr lang="bg-BG" dirty="0"/>
              <a:t>Средства за защита и санкции в случаите на дискриминация</a:t>
            </a:r>
          </a:p>
        </p:txBody>
      </p:sp>
    </p:spTree>
    <p:extLst>
      <p:ext uri="{BB962C8B-B14F-4D97-AF65-F5344CB8AC3E}">
        <p14:creationId xmlns:p14="http://schemas.microsoft.com/office/powerpoint/2010/main" val="2579657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D8005-7FE7-4EA1-9F54-30C10F2587AC}"/>
              </a:ext>
            </a:extLst>
          </p:cNvPr>
          <p:cNvSpPr>
            <a:spLocks noGrp="1"/>
          </p:cNvSpPr>
          <p:nvPr>
            <p:ph type="title"/>
          </p:nvPr>
        </p:nvSpPr>
        <p:spPr/>
        <p:txBody>
          <a:bodyPr/>
          <a:lstStyle/>
          <a:p>
            <a:r>
              <a:rPr lang="bg-BG" dirty="0"/>
              <a:t>Особености в България</a:t>
            </a:r>
          </a:p>
        </p:txBody>
      </p:sp>
      <p:sp>
        <p:nvSpPr>
          <p:cNvPr id="3" name="Content Placeholder 2">
            <a:extLst>
              <a:ext uri="{FF2B5EF4-FFF2-40B4-BE49-F238E27FC236}">
                <a16:creationId xmlns:a16="http://schemas.microsoft.com/office/drawing/2014/main" id="{4248627D-FD60-43FF-8E40-86EB19765FD4}"/>
              </a:ext>
            </a:extLst>
          </p:cNvPr>
          <p:cNvSpPr>
            <a:spLocks noGrp="1"/>
          </p:cNvSpPr>
          <p:nvPr>
            <p:ph idx="1"/>
          </p:nvPr>
        </p:nvSpPr>
        <p:spPr/>
        <p:txBody>
          <a:bodyPr>
            <a:normAutofit lnSpcReduction="10000"/>
          </a:bodyPr>
          <a:lstStyle/>
          <a:p>
            <a:r>
              <a:rPr lang="bg-BG" dirty="0"/>
              <a:t>Два алтернативни режима за установяване на дискриминация – </a:t>
            </a:r>
          </a:p>
          <a:p>
            <a:pPr marL="0" indent="0">
              <a:buNone/>
            </a:pPr>
            <a:r>
              <a:rPr lang="bg-BG" dirty="0"/>
              <a:t>	КЗД и съд</a:t>
            </a:r>
          </a:p>
          <a:p>
            <a:pPr lvl="1"/>
            <a:r>
              <a:rPr lang="bg-BG" dirty="0"/>
              <a:t>Разлика в правомощията</a:t>
            </a:r>
          </a:p>
          <a:p>
            <a:pPr lvl="1"/>
            <a:r>
              <a:rPr lang="bg-BG" dirty="0"/>
              <a:t>Обжалване на решенията на КЗД пред административен съд</a:t>
            </a:r>
          </a:p>
          <a:p>
            <a:pPr lvl="1"/>
            <a:r>
              <a:rPr lang="bg-BG" dirty="0"/>
              <a:t>Допълнително производство за обезщетение пред районен съд </a:t>
            </a:r>
          </a:p>
          <a:p>
            <a:pPr lvl="1"/>
            <a:r>
              <a:rPr lang="bg-BG" dirty="0"/>
              <a:t>Пълен обем правомощия на районния съд</a:t>
            </a:r>
          </a:p>
          <a:p>
            <a:pPr lvl="1"/>
            <a:r>
              <a:rPr lang="bg-BG" dirty="0"/>
              <a:t>Различно правно основание за обезщетяване в зависимост от ответника</a:t>
            </a:r>
          </a:p>
          <a:p>
            <a:pPr lvl="1"/>
            <a:endParaRPr lang="bg-BG" dirty="0"/>
          </a:p>
          <a:p>
            <a:pPr lvl="1"/>
            <a:r>
              <a:rPr lang="bg-BG" dirty="0"/>
              <a:t>Обжалване на административни актове на основание противоречие с антидискриминационните норми – въпроси относно правния интерес при обжалване на общи и подзаконови административни актове</a:t>
            </a:r>
          </a:p>
        </p:txBody>
      </p:sp>
    </p:spTree>
    <p:extLst>
      <p:ext uri="{BB962C8B-B14F-4D97-AF65-F5344CB8AC3E}">
        <p14:creationId xmlns:p14="http://schemas.microsoft.com/office/powerpoint/2010/main" val="2734460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F1A37-B3B3-4701-8034-3E0DE9B2567E}"/>
              </a:ext>
            </a:extLst>
          </p:cNvPr>
          <p:cNvSpPr>
            <a:spLocks noGrp="1"/>
          </p:cNvSpPr>
          <p:nvPr>
            <p:ph type="title"/>
          </p:nvPr>
        </p:nvSpPr>
        <p:spPr/>
        <p:txBody>
          <a:bodyPr/>
          <a:lstStyle/>
          <a:p>
            <a:r>
              <a:rPr lang="bg-BG" dirty="0"/>
              <a:t>Гражданско-правна отговорност на частноправни субекти</a:t>
            </a:r>
          </a:p>
        </p:txBody>
      </p:sp>
      <p:sp>
        <p:nvSpPr>
          <p:cNvPr id="3" name="Content Placeholder 2">
            <a:extLst>
              <a:ext uri="{FF2B5EF4-FFF2-40B4-BE49-F238E27FC236}">
                <a16:creationId xmlns:a16="http://schemas.microsoft.com/office/drawing/2014/main" id="{0E87B698-E0DA-4715-AFD3-0BD17713C964}"/>
              </a:ext>
            </a:extLst>
          </p:cNvPr>
          <p:cNvSpPr>
            <a:spLocks noGrp="1"/>
          </p:cNvSpPr>
          <p:nvPr>
            <p:ph idx="1"/>
          </p:nvPr>
        </p:nvSpPr>
        <p:spPr/>
        <p:txBody>
          <a:bodyPr/>
          <a:lstStyle/>
          <a:p>
            <a:r>
              <a:rPr lang="bg-BG" dirty="0"/>
              <a:t>По общия ред – ЗЗД</a:t>
            </a:r>
          </a:p>
          <a:p>
            <a:endParaRPr lang="bg-BG" dirty="0"/>
          </a:p>
          <a:p>
            <a:r>
              <a:rPr lang="bg-BG" dirty="0"/>
              <a:t>Имуществени вреди – пълна компенсация</a:t>
            </a:r>
          </a:p>
          <a:p>
            <a:r>
              <a:rPr lang="bg-BG" dirty="0"/>
              <a:t>Неимуществени вреди – обезщетяване </a:t>
            </a:r>
          </a:p>
        </p:txBody>
      </p:sp>
    </p:spTree>
    <p:extLst>
      <p:ext uri="{BB962C8B-B14F-4D97-AF65-F5344CB8AC3E}">
        <p14:creationId xmlns:p14="http://schemas.microsoft.com/office/powerpoint/2010/main" val="2466910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EBB30-0FA8-42A5-8CF1-DCF8773EC9D1}"/>
              </a:ext>
            </a:extLst>
          </p:cNvPr>
          <p:cNvSpPr>
            <a:spLocks noGrp="1"/>
          </p:cNvSpPr>
          <p:nvPr>
            <p:ph type="title"/>
          </p:nvPr>
        </p:nvSpPr>
        <p:spPr/>
        <p:txBody>
          <a:bodyPr/>
          <a:lstStyle/>
          <a:p>
            <a:r>
              <a:rPr lang="bg-BG" dirty="0"/>
              <a:t>Правомощия на националните съдилища при прилагане на правото на ЕС</a:t>
            </a:r>
          </a:p>
        </p:txBody>
      </p:sp>
      <p:sp>
        <p:nvSpPr>
          <p:cNvPr id="3" name="Content Placeholder 2">
            <a:extLst>
              <a:ext uri="{FF2B5EF4-FFF2-40B4-BE49-F238E27FC236}">
                <a16:creationId xmlns:a16="http://schemas.microsoft.com/office/drawing/2014/main" id="{B87348F1-A1E6-4E9F-A227-EF294984E2A5}"/>
              </a:ext>
            </a:extLst>
          </p:cNvPr>
          <p:cNvSpPr>
            <a:spLocks noGrp="1"/>
          </p:cNvSpPr>
          <p:nvPr>
            <p:ph idx="1"/>
          </p:nvPr>
        </p:nvSpPr>
        <p:spPr/>
        <p:txBody>
          <a:bodyPr/>
          <a:lstStyle/>
          <a:p>
            <a:endParaRPr lang="bg-BG" dirty="0"/>
          </a:p>
          <a:p>
            <a:r>
              <a:rPr lang="bg-BG" dirty="0"/>
              <a:t>Да тълкуват в съответствие с нормата от правото на ЕС</a:t>
            </a:r>
          </a:p>
          <a:p>
            <a:r>
              <a:rPr lang="bg-BG" dirty="0"/>
              <a:t>Да не приложат</a:t>
            </a:r>
          </a:p>
          <a:p>
            <a:r>
              <a:rPr lang="bg-BG" dirty="0"/>
              <a:t>Да отправят запитване</a:t>
            </a:r>
          </a:p>
          <a:p>
            <a:r>
              <a:rPr lang="bg-BG" dirty="0"/>
              <a:t>Директен ефект </a:t>
            </a:r>
          </a:p>
          <a:p>
            <a:endParaRPr lang="bg-BG" dirty="0"/>
          </a:p>
        </p:txBody>
      </p:sp>
    </p:spTree>
    <p:extLst>
      <p:ext uri="{BB962C8B-B14F-4D97-AF65-F5344CB8AC3E}">
        <p14:creationId xmlns:p14="http://schemas.microsoft.com/office/powerpoint/2010/main" val="1541261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A0C51-4DA0-421D-B57B-63B0FF56A349}"/>
              </a:ext>
            </a:extLst>
          </p:cNvPr>
          <p:cNvSpPr>
            <a:spLocks noGrp="1"/>
          </p:cNvSpPr>
          <p:nvPr>
            <p:ph type="title"/>
          </p:nvPr>
        </p:nvSpPr>
        <p:spPr/>
        <p:txBody>
          <a:bodyPr/>
          <a:lstStyle/>
          <a:p>
            <a:r>
              <a:rPr lang="bg-BG" dirty="0"/>
              <a:t>Специфични процесуални норми</a:t>
            </a:r>
          </a:p>
        </p:txBody>
      </p:sp>
      <p:sp>
        <p:nvSpPr>
          <p:cNvPr id="3" name="Content Placeholder 2">
            <a:extLst>
              <a:ext uri="{FF2B5EF4-FFF2-40B4-BE49-F238E27FC236}">
                <a16:creationId xmlns:a16="http://schemas.microsoft.com/office/drawing/2014/main" id="{2D401475-30C6-450F-B52C-3D2F079A985A}"/>
              </a:ext>
            </a:extLst>
          </p:cNvPr>
          <p:cNvSpPr>
            <a:spLocks noGrp="1"/>
          </p:cNvSpPr>
          <p:nvPr>
            <p:ph idx="1"/>
          </p:nvPr>
        </p:nvSpPr>
        <p:spPr/>
        <p:txBody>
          <a:bodyPr/>
          <a:lstStyle/>
          <a:p>
            <a:r>
              <a:rPr lang="bg-BG" dirty="0"/>
              <a:t>Във връзка с процесуалната легитимация – участие на нестопански организации в подкрепа или вместо увредения – </a:t>
            </a:r>
          </a:p>
          <a:p>
            <a:pPr lvl="1"/>
            <a:r>
              <a:rPr lang="bg-BG" dirty="0"/>
              <a:t>С-507/18</a:t>
            </a:r>
          </a:p>
          <a:p>
            <a:r>
              <a:rPr lang="bg-BG" dirty="0"/>
              <a:t>Във връзка с доказателствената тежест </a:t>
            </a:r>
          </a:p>
          <a:p>
            <a:r>
              <a:rPr lang="bg-BG" dirty="0"/>
              <a:t>Във връзка със служебното начало – принцип на еквивалентност – ако прилага принципа за националните норми, трябва да го прилага и за правото на ЕС</a:t>
            </a:r>
          </a:p>
          <a:p>
            <a:r>
              <a:rPr lang="bg-BG" dirty="0"/>
              <a:t>Във връзка с </a:t>
            </a:r>
            <a:r>
              <a:rPr lang="bg-BG" dirty="0" err="1"/>
              <a:t>преклузивните</a:t>
            </a:r>
            <a:r>
              <a:rPr lang="bg-BG" dirty="0"/>
              <a:t> срокове </a:t>
            </a:r>
          </a:p>
        </p:txBody>
      </p:sp>
    </p:spTree>
    <p:extLst>
      <p:ext uri="{BB962C8B-B14F-4D97-AF65-F5344CB8AC3E}">
        <p14:creationId xmlns:p14="http://schemas.microsoft.com/office/powerpoint/2010/main" val="2376984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1705C-8120-4C46-8514-C617676F0094}"/>
              </a:ext>
            </a:extLst>
          </p:cNvPr>
          <p:cNvSpPr>
            <a:spLocks noGrp="1"/>
          </p:cNvSpPr>
          <p:nvPr>
            <p:ph type="title"/>
          </p:nvPr>
        </p:nvSpPr>
        <p:spPr/>
        <p:txBody>
          <a:bodyPr/>
          <a:lstStyle/>
          <a:p>
            <a:r>
              <a:rPr lang="bg-BG" dirty="0"/>
              <a:t>Ефективност</a:t>
            </a:r>
          </a:p>
        </p:txBody>
      </p:sp>
      <p:sp>
        <p:nvSpPr>
          <p:cNvPr id="3" name="Content Placeholder 2">
            <a:extLst>
              <a:ext uri="{FF2B5EF4-FFF2-40B4-BE49-F238E27FC236}">
                <a16:creationId xmlns:a16="http://schemas.microsoft.com/office/drawing/2014/main" id="{6A8093BE-3024-49E0-87E2-495BF35373B7}"/>
              </a:ext>
            </a:extLst>
          </p:cNvPr>
          <p:cNvSpPr>
            <a:spLocks noGrp="1"/>
          </p:cNvSpPr>
          <p:nvPr>
            <p:ph idx="1"/>
          </p:nvPr>
        </p:nvSpPr>
        <p:spPr/>
        <p:txBody>
          <a:bodyPr/>
          <a:lstStyle/>
          <a:p>
            <a:r>
              <a:rPr lang="bg-BG" dirty="0"/>
              <a:t>Намиране на правилните средства за постигане на дадена цел</a:t>
            </a:r>
          </a:p>
          <a:p>
            <a:endParaRPr lang="bg-BG" dirty="0"/>
          </a:p>
          <a:p>
            <a:r>
              <a:rPr lang="bg-BG" dirty="0"/>
              <a:t>В настоящия контекст:</a:t>
            </a:r>
          </a:p>
          <a:p>
            <a:endParaRPr lang="bg-BG" dirty="0"/>
          </a:p>
          <a:p>
            <a:pPr lvl="1"/>
            <a:r>
              <a:rPr lang="bg-BG" dirty="0"/>
              <a:t>Способи за привеждане в действие на антидискриминационните норми на ЕС </a:t>
            </a:r>
          </a:p>
          <a:p>
            <a:pPr marL="457200" lvl="1" indent="0">
              <a:buNone/>
            </a:pPr>
            <a:endParaRPr lang="bg-BG" dirty="0"/>
          </a:p>
          <a:p>
            <a:pPr lvl="2"/>
            <a:r>
              <a:rPr lang="bg-BG" dirty="0"/>
              <a:t>Предписания за дължимо правомерно поведение</a:t>
            </a:r>
          </a:p>
          <a:p>
            <a:pPr lvl="2"/>
            <a:r>
              <a:rPr lang="bg-BG" dirty="0"/>
              <a:t>Мерки за защита срещу неправомерно поведение</a:t>
            </a:r>
          </a:p>
          <a:p>
            <a:pPr lvl="1"/>
            <a:endParaRPr lang="bg-BG" dirty="0"/>
          </a:p>
          <a:p>
            <a:pPr lvl="1"/>
            <a:endParaRPr lang="bg-BG" dirty="0"/>
          </a:p>
          <a:p>
            <a:pPr lvl="1"/>
            <a:endParaRPr lang="bg-BG" dirty="0"/>
          </a:p>
          <a:p>
            <a:endParaRPr lang="bg-BG" dirty="0"/>
          </a:p>
          <a:p>
            <a:endParaRPr lang="bg-BG" dirty="0"/>
          </a:p>
        </p:txBody>
      </p:sp>
    </p:spTree>
    <p:extLst>
      <p:ext uri="{BB962C8B-B14F-4D97-AF65-F5344CB8AC3E}">
        <p14:creationId xmlns:p14="http://schemas.microsoft.com/office/powerpoint/2010/main" val="2835509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BD244-C1CE-48C0-9F57-C30B8DEDC79C}"/>
              </a:ext>
            </a:extLst>
          </p:cNvPr>
          <p:cNvSpPr>
            <a:spLocks noGrp="1"/>
          </p:cNvSpPr>
          <p:nvPr>
            <p:ph type="title"/>
          </p:nvPr>
        </p:nvSpPr>
        <p:spPr/>
        <p:txBody>
          <a:bodyPr/>
          <a:lstStyle/>
          <a:p>
            <a:r>
              <a:rPr lang="bg-BG" dirty="0"/>
              <a:t>Дискриминация</a:t>
            </a:r>
          </a:p>
        </p:txBody>
      </p:sp>
      <p:sp>
        <p:nvSpPr>
          <p:cNvPr id="3" name="Content Placeholder 2">
            <a:extLst>
              <a:ext uri="{FF2B5EF4-FFF2-40B4-BE49-F238E27FC236}">
                <a16:creationId xmlns:a16="http://schemas.microsoft.com/office/drawing/2014/main" id="{341F1B6A-9B89-4541-98D8-126A8CB80FA7}"/>
              </a:ext>
            </a:extLst>
          </p:cNvPr>
          <p:cNvSpPr>
            <a:spLocks noGrp="1"/>
          </p:cNvSpPr>
          <p:nvPr>
            <p:ph idx="1"/>
          </p:nvPr>
        </p:nvSpPr>
        <p:spPr/>
        <p:txBody>
          <a:bodyPr/>
          <a:lstStyle/>
          <a:p>
            <a:r>
              <a:rPr lang="bg-BG" dirty="0"/>
              <a:t>Формулиране на целта: Равно третиране - основен принцип на правото на ЕС</a:t>
            </a:r>
          </a:p>
          <a:p>
            <a:pPr lvl="1"/>
            <a:endParaRPr lang="bg-BG" dirty="0"/>
          </a:p>
          <a:p>
            <a:pPr lvl="1"/>
            <a:r>
              <a:rPr lang="bg-BG" dirty="0"/>
              <a:t>Член 2 ДЕС</a:t>
            </a:r>
          </a:p>
          <a:p>
            <a:pPr lvl="1"/>
            <a:endParaRPr lang="bg-BG" dirty="0"/>
          </a:p>
          <a:p>
            <a:pPr lvl="1"/>
            <a:r>
              <a:rPr lang="bg-BG" dirty="0"/>
              <a:t>Член 3, параграф 3 ДЕС</a:t>
            </a:r>
          </a:p>
          <a:p>
            <a:pPr lvl="1"/>
            <a:endParaRPr lang="bg-BG" dirty="0"/>
          </a:p>
          <a:p>
            <a:pPr lvl="1"/>
            <a:r>
              <a:rPr lang="bg-BG" dirty="0"/>
              <a:t>Член 8, член 10 и член 18 ДФЕС</a:t>
            </a:r>
          </a:p>
          <a:p>
            <a:pPr lvl="1"/>
            <a:endParaRPr lang="bg-BG" dirty="0"/>
          </a:p>
          <a:p>
            <a:pPr lvl="1"/>
            <a:r>
              <a:rPr lang="bg-BG" dirty="0"/>
              <a:t>Харта на основните права на ЕС – дял </a:t>
            </a:r>
            <a:r>
              <a:rPr lang="en-US" dirty="0"/>
              <a:t>III</a:t>
            </a:r>
            <a:r>
              <a:rPr lang="bg-BG" dirty="0"/>
              <a:t> „Равенство“</a:t>
            </a:r>
          </a:p>
        </p:txBody>
      </p:sp>
    </p:spTree>
    <p:extLst>
      <p:ext uri="{BB962C8B-B14F-4D97-AF65-F5344CB8AC3E}">
        <p14:creationId xmlns:p14="http://schemas.microsoft.com/office/powerpoint/2010/main" val="3634470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4AA13-29AD-4C99-95E6-C180EC6764EC}"/>
              </a:ext>
            </a:extLst>
          </p:cNvPr>
          <p:cNvSpPr>
            <a:spLocks noGrp="1"/>
          </p:cNvSpPr>
          <p:nvPr>
            <p:ph type="title"/>
          </p:nvPr>
        </p:nvSpPr>
        <p:spPr/>
        <p:txBody>
          <a:bodyPr/>
          <a:lstStyle/>
          <a:p>
            <a:r>
              <a:rPr lang="bg-BG" dirty="0"/>
              <a:t>Първично законодателство на ЕС</a:t>
            </a:r>
          </a:p>
        </p:txBody>
      </p:sp>
      <p:sp>
        <p:nvSpPr>
          <p:cNvPr id="3" name="Content Placeholder 2">
            <a:extLst>
              <a:ext uri="{FF2B5EF4-FFF2-40B4-BE49-F238E27FC236}">
                <a16:creationId xmlns:a16="http://schemas.microsoft.com/office/drawing/2014/main" id="{E0EA97D8-6EE1-4E2F-A78B-38D5B4A896B0}"/>
              </a:ext>
            </a:extLst>
          </p:cNvPr>
          <p:cNvSpPr>
            <a:spLocks noGrp="1"/>
          </p:cNvSpPr>
          <p:nvPr>
            <p:ph idx="1"/>
          </p:nvPr>
        </p:nvSpPr>
        <p:spPr/>
        <p:txBody>
          <a:bodyPr/>
          <a:lstStyle/>
          <a:p>
            <a:r>
              <a:rPr lang="bg-BG" dirty="0"/>
              <a:t>Стратегии в областта на равното третиране</a:t>
            </a:r>
          </a:p>
          <a:p>
            <a:r>
              <a:rPr lang="bg-BG" dirty="0"/>
              <a:t>Програми за насърчаване на равните възможности</a:t>
            </a:r>
          </a:p>
          <a:p>
            <a:r>
              <a:rPr lang="bg-BG" dirty="0"/>
              <a:t>Мерки за интеграция</a:t>
            </a:r>
          </a:p>
          <a:p>
            <a:r>
              <a:rPr lang="bg-BG" dirty="0"/>
              <a:t>Забрана на дискриминацията</a:t>
            </a:r>
          </a:p>
          <a:p>
            <a:r>
              <a:rPr lang="bg-BG" dirty="0"/>
              <a:t>Мерки за борба с дискриминацията – член 19 ДФЕС</a:t>
            </a:r>
            <a:endParaRPr lang="en-US" dirty="0"/>
          </a:p>
          <a:p>
            <a:r>
              <a:rPr lang="bg-BG" dirty="0"/>
              <a:t>Мерки за прилагане на равното третиране и възможности на половете в областта на заетостта – член 157, параграф 3 ДФЕС</a:t>
            </a:r>
          </a:p>
          <a:p>
            <a:endParaRPr lang="bg-BG" dirty="0"/>
          </a:p>
          <a:p>
            <a:endParaRPr lang="bg-BG" dirty="0"/>
          </a:p>
        </p:txBody>
      </p:sp>
    </p:spTree>
    <p:extLst>
      <p:ext uri="{BB962C8B-B14F-4D97-AF65-F5344CB8AC3E}">
        <p14:creationId xmlns:p14="http://schemas.microsoft.com/office/powerpoint/2010/main" val="1582068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4BADD-17FA-4A1A-80B0-AAFD96E4A959}"/>
              </a:ext>
            </a:extLst>
          </p:cNvPr>
          <p:cNvSpPr>
            <a:spLocks noGrp="1"/>
          </p:cNvSpPr>
          <p:nvPr>
            <p:ph type="title"/>
          </p:nvPr>
        </p:nvSpPr>
        <p:spPr/>
        <p:txBody>
          <a:bodyPr/>
          <a:lstStyle/>
          <a:p>
            <a:r>
              <a:rPr lang="bg-BG" dirty="0"/>
              <a:t>Привеждане в действие на основния принцип на много нива</a:t>
            </a:r>
          </a:p>
        </p:txBody>
      </p:sp>
      <p:sp>
        <p:nvSpPr>
          <p:cNvPr id="3" name="Content Placeholder 2">
            <a:extLst>
              <a:ext uri="{FF2B5EF4-FFF2-40B4-BE49-F238E27FC236}">
                <a16:creationId xmlns:a16="http://schemas.microsoft.com/office/drawing/2014/main" id="{9B9A716A-05A8-423C-BA30-E3529BAD8C0B}"/>
              </a:ext>
            </a:extLst>
          </p:cNvPr>
          <p:cNvSpPr>
            <a:spLocks noGrp="1"/>
          </p:cNvSpPr>
          <p:nvPr>
            <p:ph idx="1"/>
          </p:nvPr>
        </p:nvSpPr>
        <p:spPr/>
        <p:txBody>
          <a:bodyPr>
            <a:normAutofit fontScale="92500" lnSpcReduction="20000"/>
          </a:bodyPr>
          <a:lstStyle/>
          <a:p>
            <a:r>
              <a:rPr lang="bg-BG" dirty="0"/>
              <a:t>Принципът на равно третиране не се прилага пряко, необходимо е да бъде приведен в действие чрез законодателни актове, за да бъде гарантирана ефективността му</a:t>
            </a:r>
          </a:p>
          <a:p>
            <a:pPr lvl="1"/>
            <a:r>
              <a:rPr lang="bg-BG" dirty="0"/>
              <a:t>На основание член 19, параграф ДФЕС</a:t>
            </a:r>
          </a:p>
          <a:p>
            <a:pPr lvl="1"/>
            <a:r>
              <a:rPr lang="ru-RU" sz="2200" dirty="0"/>
              <a:t>Без да се </a:t>
            </a:r>
            <a:r>
              <a:rPr lang="ru-RU" sz="2200" dirty="0" err="1"/>
              <a:t>засягат</a:t>
            </a:r>
            <a:r>
              <a:rPr lang="ru-RU" sz="2200" dirty="0"/>
              <a:t> </a:t>
            </a:r>
            <a:r>
              <a:rPr lang="ru-RU" sz="2200" dirty="0" err="1"/>
              <a:t>другите</a:t>
            </a:r>
            <a:r>
              <a:rPr lang="ru-RU" sz="2200" dirty="0"/>
              <a:t> </a:t>
            </a:r>
            <a:r>
              <a:rPr lang="ru-RU" sz="2200" dirty="0" err="1"/>
              <a:t>разпоредби</a:t>
            </a:r>
            <a:r>
              <a:rPr lang="ru-RU" sz="2200" dirty="0"/>
              <a:t> на Договорите и в </a:t>
            </a:r>
            <a:r>
              <a:rPr lang="ru-RU" sz="2200" dirty="0" err="1"/>
              <a:t>рамките</a:t>
            </a:r>
            <a:r>
              <a:rPr lang="ru-RU" sz="2200" dirty="0"/>
              <a:t> на </a:t>
            </a:r>
            <a:r>
              <a:rPr lang="ru-RU" sz="2200" dirty="0" err="1"/>
              <a:t>правомощията</a:t>
            </a:r>
            <a:r>
              <a:rPr lang="ru-RU" sz="2200" dirty="0"/>
              <a:t>, </a:t>
            </a:r>
            <a:r>
              <a:rPr lang="ru-RU" sz="2200" dirty="0" err="1"/>
              <a:t>които</a:t>
            </a:r>
            <a:r>
              <a:rPr lang="ru-RU" sz="2200" dirty="0"/>
              <a:t> те предоставят на </a:t>
            </a:r>
            <a:r>
              <a:rPr lang="ru-RU" sz="2200" dirty="0" err="1"/>
              <a:t>Съюза</a:t>
            </a:r>
            <a:r>
              <a:rPr lang="ru-RU" sz="2200" dirty="0"/>
              <a:t>, </a:t>
            </a:r>
            <a:r>
              <a:rPr lang="ru-RU" sz="2200" dirty="0" err="1"/>
              <a:t>Съветът</a:t>
            </a:r>
            <a:r>
              <a:rPr lang="ru-RU" sz="2200" dirty="0"/>
              <a:t> </a:t>
            </a:r>
            <a:r>
              <a:rPr lang="ru-RU" sz="2200" dirty="0" err="1"/>
              <a:t>може</a:t>
            </a:r>
            <a:r>
              <a:rPr lang="ru-RU" sz="2200" dirty="0"/>
              <a:t> с единодушие, в </a:t>
            </a:r>
            <a:r>
              <a:rPr lang="ru-RU" sz="2200" dirty="0" err="1"/>
              <a:t>съответствие</a:t>
            </a:r>
            <a:r>
              <a:rPr lang="ru-RU" sz="2200" dirty="0"/>
              <a:t> </a:t>
            </a:r>
            <a:r>
              <a:rPr lang="ru-RU" sz="2200" dirty="0" err="1"/>
              <a:t>със</a:t>
            </a:r>
            <a:r>
              <a:rPr lang="ru-RU" sz="2200" dirty="0"/>
              <a:t> </a:t>
            </a:r>
            <a:r>
              <a:rPr lang="ru-RU" sz="2200" dirty="0" err="1"/>
              <a:t>специална</a:t>
            </a:r>
            <a:r>
              <a:rPr lang="ru-RU" sz="2200" dirty="0"/>
              <a:t> </a:t>
            </a:r>
            <a:r>
              <a:rPr lang="ru-RU" sz="2200" dirty="0" err="1"/>
              <a:t>законодателна</a:t>
            </a:r>
            <a:r>
              <a:rPr lang="ru-RU" sz="2200" dirty="0"/>
              <a:t> процедура и след одобрение от </a:t>
            </a:r>
            <a:r>
              <a:rPr lang="ru-RU" sz="2200" dirty="0" err="1"/>
              <a:t>Европейския</a:t>
            </a:r>
            <a:r>
              <a:rPr lang="ru-RU" sz="2200" dirty="0"/>
              <a:t> парламент, да приема </a:t>
            </a:r>
            <a:r>
              <a:rPr lang="ru-RU" sz="2200" dirty="0" err="1"/>
              <a:t>необходимите</a:t>
            </a:r>
            <a:r>
              <a:rPr lang="ru-RU" sz="2200" dirty="0"/>
              <a:t> </a:t>
            </a:r>
            <a:r>
              <a:rPr lang="ru-RU" sz="2200" b="1" dirty="0"/>
              <a:t>мерки за </a:t>
            </a:r>
            <a:r>
              <a:rPr lang="ru-RU" sz="2200" b="1" dirty="0" err="1"/>
              <a:t>борба</a:t>
            </a:r>
            <a:r>
              <a:rPr lang="ru-RU" sz="2200" b="1" dirty="0"/>
              <a:t> </a:t>
            </a:r>
            <a:r>
              <a:rPr lang="ru-RU" sz="2200" dirty="0"/>
              <a:t>с </a:t>
            </a:r>
            <a:r>
              <a:rPr lang="ru-RU" sz="2200" dirty="0" err="1"/>
              <a:t>дискриминацията</a:t>
            </a:r>
            <a:r>
              <a:rPr lang="ru-RU" sz="2200" dirty="0"/>
              <a:t>, основана на пола, </a:t>
            </a:r>
            <a:r>
              <a:rPr lang="ru-RU" sz="2200" dirty="0" err="1"/>
              <a:t>расата</a:t>
            </a:r>
            <a:r>
              <a:rPr lang="ru-RU" sz="2200" dirty="0"/>
              <a:t> или </a:t>
            </a:r>
            <a:r>
              <a:rPr lang="ru-RU" sz="2200" dirty="0" err="1"/>
              <a:t>етническия</a:t>
            </a:r>
            <a:r>
              <a:rPr lang="ru-RU" sz="2200" dirty="0"/>
              <a:t> </a:t>
            </a:r>
            <a:r>
              <a:rPr lang="ru-RU" sz="2200" dirty="0" err="1"/>
              <a:t>произход</a:t>
            </a:r>
            <a:r>
              <a:rPr lang="ru-RU" sz="2200" dirty="0"/>
              <a:t>, </a:t>
            </a:r>
            <a:r>
              <a:rPr lang="ru-RU" sz="2200" dirty="0" err="1"/>
              <a:t>религията</a:t>
            </a:r>
            <a:r>
              <a:rPr lang="ru-RU" sz="2200" dirty="0"/>
              <a:t> или </a:t>
            </a:r>
            <a:r>
              <a:rPr lang="ru-RU" sz="2200" dirty="0" err="1"/>
              <a:t>убежденията</a:t>
            </a:r>
            <a:r>
              <a:rPr lang="ru-RU" sz="2200" dirty="0"/>
              <a:t>, </a:t>
            </a:r>
            <a:r>
              <a:rPr lang="ru-RU" sz="2200" dirty="0" err="1"/>
              <a:t>наличието</a:t>
            </a:r>
            <a:r>
              <a:rPr lang="ru-RU" sz="2200" dirty="0"/>
              <a:t> на </a:t>
            </a:r>
            <a:r>
              <a:rPr lang="ru-RU" sz="2200" dirty="0" err="1"/>
              <a:t>физическо</a:t>
            </a:r>
            <a:r>
              <a:rPr lang="ru-RU" sz="2200" dirty="0"/>
              <a:t> или </a:t>
            </a:r>
            <a:r>
              <a:rPr lang="ru-RU" sz="2200" dirty="0" err="1"/>
              <a:t>умствено</a:t>
            </a:r>
            <a:r>
              <a:rPr lang="ru-RU" sz="2200" dirty="0"/>
              <a:t> </a:t>
            </a:r>
            <a:r>
              <a:rPr lang="ru-RU" sz="2200" dirty="0" err="1"/>
              <a:t>увреждане</a:t>
            </a:r>
            <a:r>
              <a:rPr lang="ru-RU" sz="2200" dirty="0"/>
              <a:t>, </a:t>
            </a:r>
            <a:r>
              <a:rPr lang="ru-RU" sz="2200" dirty="0" err="1"/>
              <a:t>възрастта</a:t>
            </a:r>
            <a:r>
              <a:rPr lang="ru-RU" sz="2200" dirty="0"/>
              <a:t> или </a:t>
            </a:r>
            <a:r>
              <a:rPr lang="ru-RU" sz="2200" dirty="0" err="1"/>
              <a:t>сексуалната</a:t>
            </a:r>
            <a:r>
              <a:rPr lang="ru-RU" sz="2200" dirty="0"/>
              <a:t> ориентация.</a:t>
            </a:r>
            <a:endParaRPr lang="bg-BG" sz="2200" dirty="0"/>
          </a:p>
          <a:p>
            <a:pPr lvl="1"/>
            <a:r>
              <a:rPr lang="bg-BG" dirty="0"/>
              <a:t>На основание член 157, параграф 3 ДФЕС</a:t>
            </a:r>
          </a:p>
          <a:p>
            <a:pPr lvl="1"/>
            <a:r>
              <a:rPr lang="ru-RU" sz="2000" dirty="0" err="1"/>
              <a:t>Европейският</a:t>
            </a:r>
            <a:r>
              <a:rPr lang="ru-RU" sz="2000" dirty="0"/>
              <a:t> парламент и </a:t>
            </a:r>
            <a:r>
              <a:rPr lang="ru-RU" sz="2000" dirty="0" err="1"/>
              <a:t>Съветът</a:t>
            </a:r>
            <a:r>
              <a:rPr lang="ru-RU" sz="2000" dirty="0"/>
              <a:t>, </a:t>
            </a:r>
            <a:r>
              <a:rPr lang="ru-RU" sz="2000" dirty="0" err="1"/>
              <a:t>като</a:t>
            </a:r>
            <a:r>
              <a:rPr lang="ru-RU" sz="2000" dirty="0"/>
              <a:t> </a:t>
            </a:r>
            <a:r>
              <a:rPr lang="ru-RU" sz="2000" dirty="0" err="1"/>
              <a:t>действат</a:t>
            </a:r>
            <a:r>
              <a:rPr lang="ru-RU" sz="2000" dirty="0"/>
              <a:t> в </a:t>
            </a:r>
            <a:r>
              <a:rPr lang="ru-RU" sz="2000" dirty="0" err="1"/>
              <a:t>съответствие</a:t>
            </a:r>
            <a:r>
              <a:rPr lang="ru-RU" sz="2000" dirty="0"/>
              <a:t> с </a:t>
            </a:r>
            <a:r>
              <a:rPr lang="ru-RU" sz="2000" dirty="0" err="1"/>
              <a:t>обикновената</a:t>
            </a:r>
            <a:r>
              <a:rPr lang="ru-RU" sz="2000" dirty="0"/>
              <a:t> </a:t>
            </a:r>
            <a:r>
              <a:rPr lang="ru-RU" sz="2000" dirty="0" err="1"/>
              <a:t>законодателна</a:t>
            </a:r>
            <a:r>
              <a:rPr lang="ru-RU" sz="2000" dirty="0"/>
              <a:t> процедура, след </a:t>
            </a:r>
            <a:r>
              <a:rPr lang="ru-RU" sz="2000" dirty="0" err="1"/>
              <a:t>консултация</a:t>
            </a:r>
            <a:r>
              <a:rPr lang="ru-RU" sz="2000" dirty="0"/>
              <a:t> с </a:t>
            </a:r>
            <a:r>
              <a:rPr lang="ru-RU" sz="2000" dirty="0" err="1"/>
              <a:t>Икономическия</a:t>
            </a:r>
            <a:r>
              <a:rPr lang="ru-RU" sz="2000" dirty="0"/>
              <a:t> и социален комитет, приема </a:t>
            </a:r>
            <a:r>
              <a:rPr lang="ru-RU" sz="2000" b="1" dirty="0"/>
              <a:t>мерки, </a:t>
            </a:r>
            <a:r>
              <a:rPr lang="ru-RU" sz="2000" b="1" dirty="0" err="1"/>
              <a:t>които</a:t>
            </a:r>
            <a:r>
              <a:rPr lang="ru-RU" sz="2000" b="1" dirty="0"/>
              <a:t> </a:t>
            </a:r>
            <a:r>
              <a:rPr lang="ru-RU" sz="2000" b="1" dirty="0" err="1"/>
              <a:t>осигуряват</a:t>
            </a:r>
            <a:r>
              <a:rPr lang="ru-RU" sz="2000" b="1" dirty="0"/>
              <a:t> </a:t>
            </a:r>
            <a:r>
              <a:rPr lang="ru-RU" sz="2000" b="1" dirty="0" err="1"/>
              <a:t>прилагането</a:t>
            </a:r>
            <a:r>
              <a:rPr lang="ru-RU" sz="2000" b="1" dirty="0"/>
              <a:t> </a:t>
            </a:r>
            <a:r>
              <a:rPr lang="ru-RU" sz="2000" dirty="0"/>
              <a:t>на принципа за </a:t>
            </a:r>
            <a:r>
              <a:rPr lang="ru-RU" sz="2000" dirty="0" err="1"/>
              <a:t>равни</a:t>
            </a:r>
            <a:r>
              <a:rPr lang="ru-RU" sz="2000" dirty="0"/>
              <a:t> </a:t>
            </a:r>
            <a:r>
              <a:rPr lang="ru-RU" sz="2000" dirty="0" err="1"/>
              <a:t>възможности</a:t>
            </a:r>
            <a:r>
              <a:rPr lang="ru-RU" sz="2000" dirty="0"/>
              <a:t> и равно </a:t>
            </a:r>
            <a:r>
              <a:rPr lang="ru-RU" sz="2000" dirty="0" err="1"/>
              <a:t>третиране</a:t>
            </a:r>
            <a:r>
              <a:rPr lang="ru-RU" sz="2000" dirty="0"/>
              <a:t> на </a:t>
            </a:r>
            <a:r>
              <a:rPr lang="ru-RU" sz="2000" dirty="0" err="1"/>
              <a:t>мъжете</a:t>
            </a:r>
            <a:r>
              <a:rPr lang="ru-RU" sz="2000" dirty="0"/>
              <a:t> и жените в </a:t>
            </a:r>
            <a:r>
              <a:rPr lang="ru-RU" sz="2000" dirty="0" err="1"/>
              <a:t>областта</a:t>
            </a:r>
            <a:r>
              <a:rPr lang="ru-RU" sz="2000" dirty="0"/>
              <a:t> на </a:t>
            </a:r>
            <a:r>
              <a:rPr lang="ru-RU" sz="2000" dirty="0" err="1"/>
              <a:t>заетостта</a:t>
            </a:r>
            <a:r>
              <a:rPr lang="ru-RU" sz="2000" dirty="0"/>
              <a:t> и труда, </a:t>
            </a:r>
            <a:r>
              <a:rPr lang="ru-RU" sz="2000" dirty="0" err="1"/>
              <a:t>включително</a:t>
            </a:r>
            <a:r>
              <a:rPr lang="ru-RU" sz="2000" dirty="0"/>
              <a:t> и на принципа за равно </a:t>
            </a:r>
            <a:r>
              <a:rPr lang="ru-RU" sz="2000" dirty="0" err="1"/>
              <a:t>заплащане</a:t>
            </a:r>
            <a:r>
              <a:rPr lang="ru-RU" sz="2000" dirty="0"/>
              <a:t> за равен труд или труд с равна </a:t>
            </a:r>
            <a:r>
              <a:rPr lang="ru-RU" sz="2000" dirty="0" err="1"/>
              <a:t>стойност</a:t>
            </a:r>
            <a:r>
              <a:rPr lang="ru-RU" dirty="0"/>
              <a:t>.</a:t>
            </a:r>
            <a:endParaRPr lang="bg-BG" dirty="0"/>
          </a:p>
        </p:txBody>
      </p:sp>
    </p:spTree>
    <p:extLst>
      <p:ext uri="{BB962C8B-B14F-4D97-AF65-F5344CB8AC3E}">
        <p14:creationId xmlns:p14="http://schemas.microsoft.com/office/powerpoint/2010/main" val="1407516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9707C-26A2-40AC-AC8C-04969CC3CEBA}"/>
              </a:ext>
            </a:extLst>
          </p:cNvPr>
          <p:cNvSpPr>
            <a:spLocks noGrp="1"/>
          </p:cNvSpPr>
          <p:nvPr>
            <p:ph type="title"/>
          </p:nvPr>
        </p:nvSpPr>
        <p:spPr/>
        <p:txBody>
          <a:bodyPr/>
          <a:lstStyle/>
          <a:p>
            <a:r>
              <a:rPr lang="bg-BG" dirty="0"/>
              <a:t>Директиви</a:t>
            </a:r>
          </a:p>
        </p:txBody>
      </p:sp>
      <p:sp>
        <p:nvSpPr>
          <p:cNvPr id="3" name="Content Placeholder 2">
            <a:extLst>
              <a:ext uri="{FF2B5EF4-FFF2-40B4-BE49-F238E27FC236}">
                <a16:creationId xmlns:a16="http://schemas.microsoft.com/office/drawing/2014/main" id="{640D0431-34B4-46D8-BEC0-2513EF0388F2}"/>
              </a:ext>
            </a:extLst>
          </p:cNvPr>
          <p:cNvSpPr>
            <a:spLocks noGrp="1"/>
          </p:cNvSpPr>
          <p:nvPr>
            <p:ph idx="1"/>
          </p:nvPr>
        </p:nvSpPr>
        <p:spPr/>
        <p:txBody>
          <a:bodyPr>
            <a:normAutofit lnSpcReduction="10000"/>
          </a:bodyPr>
          <a:lstStyle/>
          <a:p>
            <a:r>
              <a:rPr lang="bg-BG" dirty="0"/>
              <a:t>На основание член 19 ДФЕС</a:t>
            </a:r>
          </a:p>
          <a:p>
            <a:pPr lvl="1"/>
            <a:r>
              <a:rPr lang="bg-BG" dirty="0"/>
              <a:t>Директива 2000/43 (раса)</a:t>
            </a:r>
          </a:p>
          <a:p>
            <a:pPr lvl="1"/>
            <a:r>
              <a:rPr lang="bg-BG" dirty="0"/>
              <a:t>Директива 2000/78 (рамкова в областта на заетостта)</a:t>
            </a:r>
          </a:p>
          <a:p>
            <a:pPr marL="457200" lvl="1" indent="0">
              <a:buNone/>
            </a:pPr>
            <a:endParaRPr lang="bg-BG" dirty="0"/>
          </a:p>
          <a:p>
            <a:pPr marL="228600" lvl="1">
              <a:lnSpc>
                <a:spcPct val="100000"/>
              </a:lnSpc>
              <a:spcBef>
                <a:spcPts val="1000"/>
              </a:spcBef>
            </a:pPr>
            <a:r>
              <a:rPr lang="bg-BG" sz="2800" dirty="0"/>
              <a:t>На основание член 157 ДФЕС</a:t>
            </a:r>
          </a:p>
          <a:p>
            <a:pPr marL="457200" lvl="1" indent="0">
              <a:buNone/>
            </a:pPr>
            <a:r>
              <a:rPr lang="bg-BG" dirty="0"/>
              <a:t>Директива 2006/54</a:t>
            </a:r>
          </a:p>
          <a:p>
            <a:pPr marL="457200" lvl="1" indent="0">
              <a:buNone/>
            </a:pPr>
            <a:r>
              <a:rPr lang="bg-BG" dirty="0"/>
              <a:t>Директива 79/7</a:t>
            </a:r>
          </a:p>
          <a:p>
            <a:pPr marL="457200" lvl="1" indent="0">
              <a:buNone/>
            </a:pPr>
            <a:r>
              <a:rPr lang="bg-BG" dirty="0"/>
              <a:t>Директива 92/85</a:t>
            </a:r>
          </a:p>
          <a:p>
            <a:pPr marL="457200" lvl="1" indent="0">
              <a:buNone/>
            </a:pPr>
            <a:r>
              <a:rPr lang="bg-BG" dirty="0"/>
              <a:t>Директива 2004/113</a:t>
            </a:r>
          </a:p>
          <a:p>
            <a:pPr marL="457200" lvl="1" indent="0">
              <a:buNone/>
            </a:pPr>
            <a:r>
              <a:rPr lang="bg-BG" dirty="0"/>
              <a:t>Директива 96/34</a:t>
            </a:r>
          </a:p>
          <a:p>
            <a:pPr marL="457200" lvl="1" indent="0">
              <a:buNone/>
            </a:pPr>
            <a:r>
              <a:rPr lang="bg-BG" dirty="0"/>
              <a:t>Директива 2010/41</a:t>
            </a:r>
            <a:endParaRPr lang="bg-BG" dirty="0">
              <a:highlight>
                <a:srgbClr val="FFFF00"/>
              </a:highlight>
            </a:endParaRPr>
          </a:p>
        </p:txBody>
      </p:sp>
    </p:spTree>
    <p:extLst>
      <p:ext uri="{BB962C8B-B14F-4D97-AF65-F5344CB8AC3E}">
        <p14:creationId xmlns:p14="http://schemas.microsoft.com/office/powerpoint/2010/main" val="4259369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B0B79-DE8A-4EAD-BEAC-8FB1B73281BC}"/>
              </a:ext>
            </a:extLst>
          </p:cNvPr>
          <p:cNvSpPr>
            <a:spLocks noGrp="1"/>
          </p:cNvSpPr>
          <p:nvPr>
            <p:ph type="title"/>
          </p:nvPr>
        </p:nvSpPr>
        <p:spPr/>
        <p:txBody>
          <a:bodyPr/>
          <a:lstStyle/>
          <a:p>
            <a:r>
              <a:rPr lang="bg-BG" dirty="0"/>
              <a:t>Задължения, следващи от правото на ЕС</a:t>
            </a:r>
          </a:p>
        </p:txBody>
      </p:sp>
      <p:sp>
        <p:nvSpPr>
          <p:cNvPr id="3" name="Content Placeholder 2">
            <a:extLst>
              <a:ext uri="{FF2B5EF4-FFF2-40B4-BE49-F238E27FC236}">
                <a16:creationId xmlns:a16="http://schemas.microsoft.com/office/drawing/2014/main" id="{964611A2-0DA6-4B83-8B57-54C012ACAE50}"/>
              </a:ext>
            </a:extLst>
          </p:cNvPr>
          <p:cNvSpPr>
            <a:spLocks noGrp="1"/>
          </p:cNvSpPr>
          <p:nvPr>
            <p:ph idx="1"/>
          </p:nvPr>
        </p:nvSpPr>
        <p:spPr/>
        <p:txBody>
          <a:bodyPr>
            <a:normAutofit/>
          </a:bodyPr>
          <a:lstStyle/>
          <a:p>
            <a:pPr marL="457200" lvl="1" indent="0">
              <a:buNone/>
            </a:pPr>
            <a:r>
              <a:rPr lang="bg-BG" dirty="0"/>
              <a:t>Задължения за ЕС - да съобразява в своята </a:t>
            </a:r>
            <a:r>
              <a:rPr lang="bg-BG" dirty="0" err="1"/>
              <a:t>нормотворческа</a:t>
            </a:r>
            <a:r>
              <a:rPr lang="bg-BG" dirty="0"/>
              <a:t> и правоприлагаща дейност принципа на равно третиране</a:t>
            </a:r>
          </a:p>
          <a:p>
            <a:pPr marL="457200" lvl="1" indent="0">
              <a:buNone/>
            </a:pPr>
            <a:endParaRPr lang="bg-BG" dirty="0"/>
          </a:p>
          <a:p>
            <a:pPr marL="457200" lvl="1" indent="0">
              <a:buNone/>
            </a:pPr>
            <a:r>
              <a:rPr lang="bg-BG" dirty="0"/>
              <a:t>Задължения за държавите членки - създаване на органи (проучвания, доклади, насърчаване на равното третиране)  транспониране, отмяна на нормите, които противоречат на правото на равно третиране, въвеждане на процесуални способи (процесуално представителство от нестопански организации, тежест на доказване и др.), защита и съдействие на жертвите, въвеждане на санкции и прилагането им и други</a:t>
            </a:r>
          </a:p>
          <a:p>
            <a:pPr marL="457200" lvl="1" indent="0">
              <a:buNone/>
            </a:pPr>
            <a:endParaRPr lang="bg-BG" dirty="0"/>
          </a:p>
          <a:p>
            <a:pPr marL="457200" lvl="1" indent="0">
              <a:buNone/>
            </a:pPr>
            <a:r>
              <a:rPr lang="bg-BG" dirty="0"/>
              <a:t>Задължения </a:t>
            </a:r>
            <a:r>
              <a:rPr lang="en-US" dirty="0" err="1"/>
              <a:t>erga</a:t>
            </a:r>
            <a:r>
              <a:rPr lang="en-US" dirty="0"/>
              <a:t> </a:t>
            </a:r>
            <a:r>
              <a:rPr lang="en-US" dirty="0" err="1"/>
              <a:t>omnes</a:t>
            </a:r>
            <a:r>
              <a:rPr lang="bg-BG" dirty="0"/>
              <a:t> - за въздържане от действия или поведение, които нарушават забраната за дискриминация и други</a:t>
            </a:r>
          </a:p>
          <a:p>
            <a:endParaRPr lang="bg-BG" dirty="0"/>
          </a:p>
        </p:txBody>
      </p:sp>
    </p:spTree>
    <p:extLst>
      <p:ext uri="{BB962C8B-B14F-4D97-AF65-F5344CB8AC3E}">
        <p14:creationId xmlns:p14="http://schemas.microsoft.com/office/powerpoint/2010/main" val="4122020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40C5A-290E-426E-8B9B-390E38C64944}"/>
              </a:ext>
            </a:extLst>
          </p:cNvPr>
          <p:cNvSpPr>
            <a:spLocks noGrp="1"/>
          </p:cNvSpPr>
          <p:nvPr>
            <p:ph type="title"/>
          </p:nvPr>
        </p:nvSpPr>
        <p:spPr/>
        <p:txBody>
          <a:bodyPr/>
          <a:lstStyle/>
          <a:p>
            <a:r>
              <a:rPr lang="bg-BG" dirty="0"/>
              <a:t>Накратко за задълженията на ЕС и на държавите членки</a:t>
            </a:r>
          </a:p>
        </p:txBody>
      </p:sp>
      <p:sp>
        <p:nvSpPr>
          <p:cNvPr id="3" name="Content Placeholder 2">
            <a:extLst>
              <a:ext uri="{FF2B5EF4-FFF2-40B4-BE49-F238E27FC236}">
                <a16:creationId xmlns:a16="http://schemas.microsoft.com/office/drawing/2014/main" id="{087C6A11-2F3D-45F2-B393-4D6938D3C70F}"/>
              </a:ext>
            </a:extLst>
          </p:cNvPr>
          <p:cNvSpPr>
            <a:spLocks noGrp="1"/>
          </p:cNvSpPr>
          <p:nvPr>
            <p:ph idx="1"/>
          </p:nvPr>
        </p:nvSpPr>
        <p:spPr/>
        <p:txBody>
          <a:bodyPr>
            <a:normAutofit fontScale="92500"/>
          </a:bodyPr>
          <a:lstStyle/>
          <a:p>
            <a:pPr marL="0" indent="0">
              <a:buNone/>
            </a:pPr>
            <a:r>
              <a:rPr lang="bg-BG" dirty="0"/>
              <a:t>Задължения на ЕС - неизпълнение</a:t>
            </a:r>
          </a:p>
          <a:p>
            <a:pPr marL="0" indent="0">
              <a:buNone/>
            </a:pPr>
            <a:r>
              <a:rPr lang="bg-BG" dirty="0"/>
              <a:t>Способи за защита:</a:t>
            </a:r>
          </a:p>
          <a:p>
            <a:r>
              <a:rPr lang="bg-BG" dirty="0"/>
              <a:t>обжалване на актове по член 263 ДФЕС </a:t>
            </a:r>
            <a:r>
              <a:rPr lang="en-US" dirty="0"/>
              <a:t>– </a:t>
            </a:r>
            <a:r>
              <a:rPr lang="bg-BG" dirty="0">
                <a:highlight>
                  <a:srgbClr val="FFFF00"/>
                </a:highlight>
              </a:rPr>
              <a:t>С-621/16 Р, Т</a:t>
            </a:r>
            <a:r>
              <a:rPr lang="en-US" dirty="0">
                <a:highlight>
                  <a:srgbClr val="FFFF00"/>
                </a:highlight>
              </a:rPr>
              <a:t>-437/16</a:t>
            </a:r>
            <a:r>
              <a:rPr lang="bg-BG" dirty="0">
                <a:highlight>
                  <a:srgbClr val="FFFF00"/>
                </a:highlight>
              </a:rPr>
              <a:t> </a:t>
            </a:r>
            <a:r>
              <a:rPr lang="bg-BG" dirty="0"/>
              <a:t>възражение за незаконосъобразност по член 277 ДФЕС – Т-737/17</a:t>
            </a:r>
          </a:p>
          <a:p>
            <a:r>
              <a:rPr lang="bg-BG" dirty="0"/>
              <a:t>по повод </a:t>
            </a:r>
            <a:r>
              <a:rPr lang="bg-BG" dirty="0" err="1"/>
              <a:t>преюдициално</a:t>
            </a:r>
            <a:r>
              <a:rPr lang="bg-BG" dirty="0"/>
              <a:t> запитване за валидност по член 267 ДФЕС</a:t>
            </a:r>
          </a:p>
          <a:p>
            <a:pPr lvl="1"/>
            <a:r>
              <a:rPr lang="bg-BG" dirty="0"/>
              <a:t>С-236/09, </a:t>
            </a:r>
            <a:r>
              <a:rPr lang="fr-FR" dirty="0"/>
              <a:t>Association belge des Consommateurs Test-Achats</a:t>
            </a:r>
            <a:r>
              <a:rPr lang="bg-BG" dirty="0"/>
              <a:t>, </a:t>
            </a:r>
            <a:r>
              <a:rPr lang="en-US" dirty="0"/>
              <a:t>ECLI:EU:C:2011:100</a:t>
            </a:r>
            <a:r>
              <a:rPr lang="bg-BG" dirty="0"/>
              <a:t> – невалидност на разпоредба за неограничена във времето дерогация от правилото за премии и обезщетения, независещи от пола</a:t>
            </a:r>
          </a:p>
          <a:p>
            <a:pPr marL="228600" lvl="1">
              <a:spcBef>
                <a:spcPts val="1000"/>
              </a:spcBef>
            </a:pPr>
            <a:r>
              <a:rPr lang="bg-BG" sz="2800" dirty="0"/>
              <a:t>иск за установяване на неправомерно бездействие по член 265 ДФЕС</a:t>
            </a:r>
          </a:p>
          <a:p>
            <a:pPr marL="228600" lvl="1">
              <a:spcBef>
                <a:spcPts val="1000"/>
              </a:spcBef>
            </a:pPr>
            <a:r>
              <a:rPr lang="bg-BG" sz="2800" dirty="0"/>
              <a:t>обезщетение по член 268 ДФЕС, вр. член 340, параграф 2 ДФЕС</a:t>
            </a:r>
          </a:p>
          <a:p>
            <a:pPr marL="457200" lvl="1" indent="0">
              <a:buNone/>
            </a:pPr>
            <a:endParaRPr lang="bg-BG" dirty="0"/>
          </a:p>
          <a:p>
            <a:pPr lvl="1"/>
            <a:endParaRPr lang="en-US" dirty="0"/>
          </a:p>
          <a:p>
            <a:endParaRPr lang="bg-BG" dirty="0"/>
          </a:p>
        </p:txBody>
      </p:sp>
    </p:spTree>
    <p:extLst>
      <p:ext uri="{BB962C8B-B14F-4D97-AF65-F5344CB8AC3E}">
        <p14:creationId xmlns:p14="http://schemas.microsoft.com/office/powerpoint/2010/main" val="3452829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4097</TotalTime>
  <Words>1369</Words>
  <Application>Microsoft Office PowerPoint</Application>
  <PresentationFormat>Широк екран</PresentationFormat>
  <Paragraphs>166</Paragraphs>
  <Slides>23</Slides>
  <Notes>0</Notes>
  <HiddenSlides>0</HiddenSlides>
  <MMClips>0</MMClips>
  <ScaleCrop>false</ScaleCrop>
  <HeadingPairs>
    <vt:vector size="6" baseType="variant">
      <vt:variant>
        <vt:lpstr>Използвани шрифтове</vt:lpstr>
      </vt:variant>
      <vt:variant>
        <vt:i4>3</vt:i4>
      </vt:variant>
      <vt:variant>
        <vt:lpstr>Тема</vt:lpstr>
      </vt:variant>
      <vt:variant>
        <vt:i4>1</vt:i4>
      </vt:variant>
      <vt:variant>
        <vt:lpstr>Заглавия на слайдовете</vt:lpstr>
      </vt:variant>
      <vt:variant>
        <vt:i4>23</vt:i4>
      </vt:variant>
    </vt:vector>
  </HeadingPairs>
  <TitlesOfParts>
    <vt:vector size="27" baseType="lpstr">
      <vt:lpstr>Arial</vt:lpstr>
      <vt:lpstr>Calibri</vt:lpstr>
      <vt:lpstr>Calibri Light</vt:lpstr>
      <vt:lpstr>Office Theme</vt:lpstr>
      <vt:lpstr> Прилагане на законодателството на ЕС  за борба с дискриминацията  Уебинар, организиран от Academy of European Law (ERA) и Националния институт на правосъдието  28—29 септември 2020 година</vt:lpstr>
      <vt:lpstr>Търсене на ефективност</vt:lpstr>
      <vt:lpstr>Ефективност</vt:lpstr>
      <vt:lpstr>Дискриминация</vt:lpstr>
      <vt:lpstr>Първично законодателство на ЕС</vt:lpstr>
      <vt:lpstr>Привеждане в действие на основния принцип на много нива</vt:lpstr>
      <vt:lpstr>Директиви</vt:lpstr>
      <vt:lpstr>Задължения, следващи от правото на ЕС</vt:lpstr>
      <vt:lpstr>Накратко за задълженията на ЕС и на държавите членки</vt:lpstr>
      <vt:lpstr>Накратко за задълженията на ЕС и на държавите членки</vt:lpstr>
      <vt:lpstr>Прилагане на правото на ЕС </vt:lpstr>
      <vt:lpstr>Държавата като свързващо звено</vt:lpstr>
      <vt:lpstr>Изисквания</vt:lpstr>
      <vt:lpstr>Забрана на дискриминацията</vt:lpstr>
      <vt:lpstr>Изпълнение на задълженията за недопускане на дискриминация</vt:lpstr>
      <vt:lpstr>Наказателно-правни санкции</vt:lpstr>
      <vt:lpstr>Административно-наказателна отговорност</vt:lpstr>
      <vt:lpstr>Административни способи за защита и принуда</vt:lpstr>
      <vt:lpstr>Гражданскоправни способи за защита и принуда</vt:lpstr>
      <vt:lpstr>Особености в България</vt:lpstr>
      <vt:lpstr>Гражданско-правна отговорност на частноправни субекти</vt:lpstr>
      <vt:lpstr>Правомощия на националните съдилища при прилагане на правото на ЕС</vt:lpstr>
      <vt:lpstr>Специфични процесуални норми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Jana M. Andreeva</cp:lastModifiedBy>
  <cp:revision>72</cp:revision>
  <dcterms:created xsi:type="dcterms:W3CDTF">2020-09-11T09:53:11Z</dcterms:created>
  <dcterms:modified xsi:type="dcterms:W3CDTF">2020-09-28T10:48:45Z</dcterms:modified>
</cp:coreProperties>
</file>